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67" r:id="rId2"/>
    <p:sldId id="256" r:id="rId3"/>
    <p:sldId id="281" r:id="rId4"/>
    <p:sldId id="282" r:id="rId5"/>
    <p:sldId id="291" r:id="rId6"/>
    <p:sldId id="307" r:id="rId7"/>
    <p:sldId id="305" r:id="rId8"/>
    <p:sldId id="306" r:id="rId9"/>
    <p:sldId id="308" r:id="rId10"/>
    <p:sldId id="286" r:id="rId11"/>
    <p:sldId id="309" r:id="rId12"/>
    <p:sldId id="314" r:id="rId13"/>
    <p:sldId id="311" r:id="rId14"/>
    <p:sldId id="310" r:id="rId15"/>
    <p:sldId id="312" r:id="rId16"/>
    <p:sldId id="313" r:id="rId17"/>
    <p:sldId id="285" r:id="rId18"/>
    <p:sldId id="270" r:id="rId19"/>
    <p:sldId id="315" r:id="rId20"/>
    <p:sldId id="284" r:id="rId21"/>
    <p:sldId id="293" r:id="rId22"/>
    <p:sldId id="295" r:id="rId23"/>
    <p:sldId id="316" r:id="rId24"/>
    <p:sldId id="271" r:id="rId25"/>
    <p:sldId id="317" r:id="rId26"/>
    <p:sldId id="283" r:id="rId27"/>
    <p:sldId id="318" r:id="rId28"/>
    <p:sldId id="294" r:id="rId29"/>
    <p:sldId id="319" r:id="rId30"/>
    <p:sldId id="320" r:id="rId31"/>
    <p:sldId id="258" r:id="rId32"/>
    <p:sldId id="321" r:id="rId33"/>
    <p:sldId id="264" r:id="rId34"/>
    <p:sldId id="265" r:id="rId35"/>
    <p:sldId id="266"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2326" autoAdjust="0"/>
  </p:normalViewPr>
  <p:slideViewPr>
    <p:cSldViewPr snapToGrid="0">
      <p:cViewPr varScale="1">
        <p:scale>
          <a:sx n="30" d="100"/>
          <a:sy n="30" d="100"/>
        </p:scale>
        <p:origin x="24" y="5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9D65BF-FE7E-4D42-B85E-292F390983FB}" type="doc">
      <dgm:prSet loTypeId="urn:microsoft.com/office/officeart/2005/8/layout/process1" loCatId="process" qsTypeId="urn:microsoft.com/office/officeart/2005/8/quickstyle/simple1" qsCatId="simple" csTypeId="urn:microsoft.com/office/officeart/2005/8/colors/accent1_2" csCatId="accent1" phldr="1"/>
      <dgm:spPr/>
    </dgm:pt>
    <dgm:pt modelId="{0060855D-4864-42B5-8A8D-2EAE676EF08E}">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The less we do</a:t>
          </a:r>
        </a:p>
      </dgm:t>
    </dgm:pt>
    <dgm:pt modelId="{0786902F-4521-4636-9BC2-96565C426CDC}" type="parTrans" cxnId="{396FB37C-CD3E-4A07-B3F8-6AD889F6BB77}">
      <dgm:prSet/>
      <dgm:spPr/>
      <dgm:t>
        <a:bodyPr/>
        <a:lstStyle/>
        <a:p>
          <a:endParaRPr lang="en-GB"/>
        </a:p>
      </dgm:t>
    </dgm:pt>
    <dgm:pt modelId="{5F52599B-CB99-4724-A005-3CC63B5A1591}" type="sibTrans" cxnId="{396FB37C-CD3E-4A07-B3F8-6AD889F6BB77}">
      <dgm:prSet/>
      <dgm:spPr/>
      <dgm:t>
        <a:bodyPr/>
        <a:lstStyle/>
        <a:p>
          <a:endParaRPr lang="en-GB"/>
        </a:p>
      </dgm:t>
    </dgm:pt>
    <dgm:pt modelId="{EE22AC49-E494-4C5A-A505-385F00ADE3BA}">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The less we want to do</a:t>
          </a:r>
        </a:p>
      </dgm:t>
    </dgm:pt>
    <dgm:pt modelId="{D1DF1477-9E1C-41B2-92B4-CBB7B485EDB7}" type="parTrans" cxnId="{ACCE1FEC-107A-4A25-8519-A576E5D34057}">
      <dgm:prSet/>
      <dgm:spPr/>
      <dgm:t>
        <a:bodyPr/>
        <a:lstStyle/>
        <a:p>
          <a:endParaRPr lang="en-GB"/>
        </a:p>
      </dgm:t>
    </dgm:pt>
    <dgm:pt modelId="{9D1641F1-EF74-4558-8043-EF092F9C6B10}" type="sibTrans" cxnId="{ACCE1FEC-107A-4A25-8519-A576E5D34057}">
      <dgm:prSet/>
      <dgm:spPr/>
      <dgm:t>
        <a:bodyPr/>
        <a:lstStyle/>
        <a:p>
          <a:endParaRPr lang="en-GB"/>
        </a:p>
      </dgm:t>
    </dgm:pt>
    <dgm:pt modelId="{499B832F-DABE-4470-BD7F-007029904543}">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The worse we feel</a:t>
          </a:r>
        </a:p>
      </dgm:t>
    </dgm:pt>
    <dgm:pt modelId="{26D89BCA-C0B1-4DE4-87C0-14E79B788C0F}" type="parTrans" cxnId="{50FB5C22-68F8-445A-AF0B-BFD34C4FA19A}">
      <dgm:prSet/>
      <dgm:spPr/>
      <dgm:t>
        <a:bodyPr/>
        <a:lstStyle/>
        <a:p>
          <a:endParaRPr lang="en-GB"/>
        </a:p>
      </dgm:t>
    </dgm:pt>
    <dgm:pt modelId="{36EB9DAC-5836-4EF2-B2C9-C94DD00FC07E}" type="sibTrans" cxnId="{50FB5C22-68F8-445A-AF0B-BFD34C4FA19A}">
      <dgm:prSet/>
      <dgm:spPr/>
      <dgm:t>
        <a:bodyPr/>
        <a:lstStyle/>
        <a:p>
          <a:endParaRPr lang="en-GB"/>
        </a:p>
      </dgm:t>
    </dgm:pt>
    <dgm:pt modelId="{A885F27A-3402-4C60-9A4C-E0176365FA55}" type="pres">
      <dgm:prSet presAssocID="{FE9D65BF-FE7E-4D42-B85E-292F390983FB}" presName="Name0" presStyleCnt="0">
        <dgm:presLayoutVars>
          <dgm:dir/>
          <dgm:resizeHandles val="exact"/>
        </dgm:presLayoutVars>
      </dgm:prSet>
      <dgm:spPr/>
    </dgm:pt>
    <dgm:pt modelId="{08A4121F-C4E7-45BF-BD26-CF9219A403E9}" type="pres">
      <dgm:prSet presAssocID="{0060855D-4864-42B5-8A8D-2EAE676EF08E}" presName="node" presStyleLbl="node1" presStyleIdx="0" presStyleCnt="3" custLinFactNeighborX="2858" custLinFactNeighborY="0">
        <dgm:presLayoutVars>
          <dgm:bulletEnabled val="1"/>
        </dgm:presLayoutVars>
      </dgm:prSet>
      <dgm:spPr/>
    </dgm:pt>
    <dgm:pt modelId="{DC8DF55C-8E61-48EF-9DC2-DEF927F265FF}" type="pres">
      <dgm:prSet presAssocID="{5F52599B-CB99-4724-A005-3CC63B5A1591}" presName="sibTrans" presStyleLbl="sibTrans2D1" presStyleIdx="0" presStyleCnt="2"/>
      <dgm:spPr/>
    </dgm:pt>
    <dgm:pt modelId="{0AA9C526-1B04-4E9F-9214-0229DE635170}" type="pres">
      <dgm:prSet presAssocID="{5F52599B-CB99-4724-A005-3CC63B5A1591}" presName="connectorText" presStyleLbl="sibTrans2D1" presStyleIdx="0" presStyleCnt="2"/>
      <dgm:spPr/>
    </dgm:pt>
    <dgm:pt modelId="{827A1D0E-D1FD-4632-8004-AFB7A2190E8E}" type="pres">
      <dgm:prSet presAssocID="{EE22AC49-E494-4C5A-A505-385F00ADE3BA}" presName="node" presStyleLbl="node1" presStyleIdx="1" presStyleCnt="3">
        <dgm:presLayoutVars>
          <dgm:bulletEnabled val="1"/>
        </dgm:presLayoutVars>
      </dgm:prSet>
      <dgm:spPr/>
    </dgm:pt>
    <dgm:pt modelId="{6746E9B8-DB9F-41C5-9C24-3963E3ECC94A}" type="pres">
      <dgm:prSet presAssocID="{9D1641F1-EF74-4558-8043-EF092F9C6B10}" presName="sibTrans" presStyleLbl="sibTrans2D1" presStyleIdx="1" presStyleCnt="2"/>
      <dgm:spPr/>
    </dgm:pt>
    <dgm:pt modelId="{0F535C3F-B165-4390-98F1-9CDCD2E3CE2A}" type="pres">
      <dgm:prSet presAssocID="{9D1641F1-EF74-4558-8043-EF092F9C6B10}" presName="connectorText" presStyleLbl="sibTrans2D1" presStyleIdx="1" presStyleCnt="2"/>
      <dgm:spPr/>
    </dgm:pt>
    <dgm:pt modelId="{1E16D0FE-CBFD-42FA-8C22-DEF1E58442B4}" type="pres">
      <dgm:prSet presAssocID="{499B832F-DABE-4470-BD7F-007029904543}" presName="node" presStyleLbl="node1" presStyleIdx="2" presStyleCnt="3">
        <dgm:presLayoutVars>
          <dgm:bulletEnabled val="1"/>
        </dgm:presLayoutVars>
      </dgm:prSet>
      <dgm:spPr/>
    </dgm:pt>
  </dgm:ptLst>
  <dgm:cxnLst>
    <dgm:cxn modelId="{50FB5C22-68F8-445A-AF0B-BFD34C4FA19A}" srcId="{FE9D65BF-FE7E-4D42-B85E-292F390983FB}" destId="{499B832F-DABE-4470-BD7F-007029904543}" srcOrd="2" destOrd="0" parTransId="{26D89BCA-C0B1-4DE4-87C0-14E79B788C0F}" sibTransId="{36EB9DAC-5836-4EF2-B2C9-C94DD00FC07E}"/>
    <dgm:cxn modelId="{B3729068-33B6-437C-B7D6-851941A488EE}" type="presOf" srcId="{9D1641F1-EF74-4558-8043-EF092F9C6B10}" destId="{0F535C3F-B165-4390-98F1-9CDCD2E3CE2A}" srcOrd="1" destOrd="0" presId="urn:microsoft.com/office/officeart/2005/8/layout/process1"/>
    <dgm:cxn modelId="{396FB37C-CD3E-4A07-B3F8-6AD889F6BB77}" srcId="{FE9D65BF-FE7E-4D42-B85E-292F390983FB}" destId="{0060855D-4864-42B5-8A8D-2EAE676EF08E}" srcOrd="0" destOrd="0" parTransId="{0786902F-4521-4636-9BC2-96565C426CDC}" sibTransId="{5F52599B-CB99-4724-A005-3CC63B5A1591}"/>
    <dgm:cxn modelId="{C05FC986-A79E-4F09-9889-36B84F6779A2}" type="presOf" srcId="{0060855D-4864-42B5-8A8D-2EAE676EF08E}" destId="{08A4121F-C4E7-45BF-BD26-CF9219A403E9}" srcOrd="0" destOrd="0" presId="urn:microsoft.com/office/officeart/2005/8/layout/process1"/>
    <dgm:cxn modelId="{0E5B2DBD-4651-4952-95A5-1082F0E4B804}" type="presOf" srcId="{9D1641F1-EF74-4558-8043-EF092F9C6B10}" destId="{6746E9B8-DB9F-41C5-9C24-3963E3ECC94A}" srcOrd="0" destOrd="0" presId="urn:microsoft.com/office/officeart/2005/8/layout/process1"/>
    <dgm:cxn modelId="{E2C2F1BD-3F3B-4C91-9FE7-3396547ED602}" type="presOf" srcId="{FE9D65BF-FE7E-4D42-B85E-292F390983FB}" destId="{A885F27A-3402-4C60-9A4C-E0176365FA55}" srcOrd="0" destOrd="0" presId="urn:microsoft.com/office/officeart/2005/8/layout/process1"/>
    <dgm:cxn modelId="{46941ECD-FF16-46A0-BB89-734D70521DF2}" type="presOf" srcId="{EE22AC49-E494-4C5A-A505-385F00ADE3BA}" destId="{827A1D0E-D1FD-4632-8004-AFB7A2190E8E}" srcOrd="0" destOrd="0" presId="urn:microsoft.com/office/officeart/2005/8/layout/process1"/>
    <dgm:cxn modelId="{ED19F5EA-D7BD-4AFC-A7D1-A5B1E681CD37}" type="presOf" srcId="{5F52599B-CB99-4724-A005-3CC63B5A1591}" destId="{DC8DF55C-8E61-48EF-9DC2-DEF927F265FF}" srcOrd="0" destOrd="0" presId="urn:microsoft.com/office/officeart/2005/8/layout/process1"/>
    <dgm:cxn modelId="{ACCE1FEC-107A-4A25-8519-A576E5D34057}" srcId="{FE9D65BF-FE7E-4D42-B85E-292F390983FB}" destId="{EE22AC49-E494-4C5A-A505-385F00ADE3BA}" srcOrd="1" destOrd="0" parTransId="{D1DF1477-9E1C-41B2-92B4-CBB7B485EDB7}" sibTransId="{9D1641F1-EF74-4558-8043-EF092F9C6B10}"/>
    <dgm:cxn modelId="{4D4879EF-ADE1-4BA6-9EC1-76FDB0767544}" type="presOf" srcId="{5F52599B-CB99-4724-A005-3CC63B5A1591}" destId="{0AA9C526-1B04-4E9F-9214-0229DE635170}" srcOrd="1" destOrd="0" presId="urn:microsoft.com/office/officeart/2005/8/layout/process1"/>
    <dgm:cxn modelId="{8508EDFB-B44C-4B0A-8D74-B33D54BD30D6}" type="presOf" srcId="{499B832F-DABE-4470-BD7F-007029904543}" destId="{1E16D0FE-CBFD-42FA-8C22-DEF1E58442B4}" srcOrd="0" destOrd="0" presId="urn:microsoft.com/office/officeart/2005/8/layout/process1"/>
    <dgm:cxn modelId="{6E1F4BF1-5094-40E7-84A8-CC8067E2065D}" type="presParOf" srcId="{A885F27A-3402-4C60-9A4C-E0176365FA55}" destId="{08A4121F-C4E7-45BF-BD26-CF9219A403E9}" srcOrd="0" destOrd="0" presId="urn:microsoft.com/office/officeart/2005/8/layout/process1"/>
    <dgm:cxn modelId="{CC95BC9D-FB5C-437C-821B-A8AF2224849F}" type="presParOf" srcId="{A885F27A-3402-4C60-9A4C-E0176365FA55}" destId="{DC8DF55C-8E61-48EF-9DC2-DEF927F265FF}" srcOrd="1" destOrd="0" presId="urn:microsoft.com/office/officeart/2005/8/layout/process1"/>
    <dgm:cxn modelId="{F49832D9-C8C2-4F28-A6AA-46805D3970C7}" type="presParOf" srcId="{DC8DF55C-8E61-48EF-9DC2-DEF927F265FF}" destId="{0AA9C526-1B04-4E9F-9214-0229DE635170}" srcOrd="0" destOrd="0" presId="urn:microsoft.com/office/officeart/2005/8/layout/process1"/>
    <dgm:cxn modelId="{EC8458C1-890F-4BBA-9CAA-3C6970032ACD}" type="presParOf" srcId="{A885F27A-3402-4C60-9A4C-E0176365FA55}" destId="{827A1D0E-D1FD-4632-8004-AFB7A2190E8E}" srcOrd="2" destOrd="0" presId="urn:microsoft.com/office/officeart/2005/8/layout/process1"/>
    <dgm:cxn modelId="{5518EF32-D8AB-4466-891C-38DAB63BFCBB}" type="presParOf" srcId="{A885F27A-3402-4C60-9A4C-E0176365FA55}" destId="{6746E9B8-DB9F-41C5-9C24-3963E3ECC94A}" srcOrd="3" destOrd="0" presId="urn:microsoft.com/office/officeart/2005/8/layout/process1"/>
    <dgm:cxn modelId="{E858DD6B-C28C-4ECC-AED1-E23903E61B39}" type="presParOf" srcId="{6746E9B8-DB9F-41C5-9C24-3963E3ECC94A}" destId="{0F535C3F-B165-4390-98F1-9CDCD2E3CE2A}" srcOrd="0" destOrd="0" presId="urn:microsoft.com/office/officeart/2005/8/layout/process1"/>
    <dgm:cxn modelId="{D5554D34-2085-47E5-A634-513F4101842B}" type="presParOf" srcId="{A885F27A-3402-4C60-9A4C-E0176365FA55}" destId="{1E16D0FE-CBFD-42FA-8C22-DEF1E58442B4}"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9D65BF-FE7E-4D42-B85E-292F390983FB}" type="doc">
      <dgm:prSet loTypeId="urn:microsoft.com/office/officeart/2005/8/layout/process1" loCatId="process" qsTypeId="urn:microsoft.com/office/officeart/2005/8/quickstyle/simple1" qsCatId="simple" csTypeId="urn:microsoft.com/office/officeart/2005/8/colors/colorful4" csCatId="colorful" phldr="1"/>
      <dgm:spPr/>
    </dgm:pt>
    <dgm:pt modelId="{0060855D-4864-42B5-8A8D-2EAE676EF08E}">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The more we do</a:t>
          </a:r>
        </a:p>
      </dgm:t>
    </dgm:pt>
    <dgm:pt modelId="{0786902F-4521-4636-9BC2-96565C426CDC}" type="parTrans" cxnId="{396FB37C-CD3E-4A07-B3F8-6AD889F6BB77}">
      <dgm:prSet/>
      <dgm:spPr/>
      <dgm:t>
        <a:bodyPr/>
        <a:lstStyle/>
        <a:p>
          <a:endParaRPr lang="en-GB"/>
        </a:p>
      </dgm:t>
    </dgm:pt>
    <dgm:pt modelId="{5F52599B-CB99-4724-A005-3CC63B5A1591}" type="sibTrans" cxnId="{396FB37C-CD3E-4A07-B3F8-6AD889F6BB77}">
      <dgm:prSet/>
      <dgm:spPr/>
      <dgm:t>
        <a:bodyPr/>
        <a:lstStyle/>
        <a:p>
          <a:endParaRPr lang="en-GB"/>
        </a:p>
      </dgm:t>
    </dgm:pt>
    <dgm:pt modelId="{EE22AC49-E494-4C5A-A505-385F00ADE3BA}">
      <dgm:prSet phldrT="[Text]"/>
      <dgm:spPr/>
      <dgm:t>
        <a:bodyPr/>
        <a:lstStyle/>
        <a:p>
          <a:r>
            <a:rPr lang="en-GB" b="0" cap="none" spc="0" dirty="0">
              <a:ln w="0"/>
              <a:solidFill>
                <a:schemeClr val="tx1"/>
              </a:solidFill>
              <a:effectLst>
                <a:outerShdw blurRad="38100" dist="19050" dir="2700000" algn="tl" rotWithShape="0">
                  <a:schemeClr val="dk1">
                    <a:alpha val="40000"/>
                  </a:schemeClr>
                </a:outerShdw>
              </a:effectLst>
            </a:rPr>
            <a:t>The more we want to do</a:t>
          </a:r>
        </a:p>
      </dgm:t>
    </dgm:pt>
    <dgm:pt modelId="{D1DF1477-9E1C-41B2-92B4-CBB7B485EDB7}" type="parTrans" cxnId="{ACCE1FEC-107A-4A25-8519-A576E5D34057}">
      <dgm:prSet/>
      <dgm:spPr/>
      <dgm:t>
        <a:bodyPr/>
        <a:lstStyle/>
        <a:p>
          <a:endParaRPr lang="en-GB"/>
        </a:p>
      </dgm:t>
    </dgm:pt>
    <dgm:pt modelId="{9D1641F1-EF74-4558-8043-EF092F9C6B10}" type="sibTrans" cxnId="{ACCE1FEC-107A-4A25-8519-A576E5D34057}">
      <dgm:prSet/>
      <dgm:spPr>
        <a:solidFill>
          <a:schemeClr val="accent2">
            <a:lumMod val="75000"/>
          </a:schemeClr>
        </a:solidFill>
      </dgm:spPr>
      <dgm:t>
        <a:bodyPr/>
        <a:lstStyle/>
        <a:p>
          <a:endParaRPr lang="en-GB"/>
        </a:p>
      </dgm:t>
    </dgm:pt>
    <dgm:pt modelId="{499B832F-DABE-4470-BD7F-007029904543}">
      <dgm:prSet phldrT="[Text]"/>
      <dgm:spPr>
        <a:solidFill>
          <a:schemeClr val="accent2">
            <a:lumMod val="60000"/>
            <a:lumOff val="40000"/>
          </a:schemeClr>
        </a:solidFill>
      </dgm:spPr>
      <dgm:t>
        <a:bodyPr/>
        <a:lstStyle/>
        <a:p>
          <a:r>
            <a:rPr lang="en-GB" b="0" cap="none" spc="0" dirty="0">
              <a:ln w="0"/>
              <a:solidFill>
                <a:schemeClr val="tx1"/>
              </a:solidFill>
              <a:effectLst>
                <a:outerShdw blurRad="38100" dist="19050" dir="2700000" algn="tl" rotWithShape="0">
                  <a:schemeClr val="dk1">
                    <a:alpha val="40000"/>
                  </a:schemeClr>
                </a:outerShdw>
              </a:effectLst>
            </a:rPr>
            <a:t>The better we feel</a:t>
          </a:r>
        </a:p>
      </dgm:t>
    </dgm:pt>
    <dgm:pt modelId="{26D89BCA-C0B1-4DE4-87C0-14E79B788C0F}" type="parTrans" cxnId="{50FB5C22-68F8-445A-AF0B-BFD34C4FA19A}">
      <dgm:prSet/>
      <dgm:spPr/>
      <dgm:t>
        <a:bodyPr/>
        <a:lstStyle/>
        <a:p>
          <a:endParaRPr lang="en-GB"/>
        </a:p>
      </dgm:t>
    </dgm:pt>
    <dgm:pt modelId="{36EB9DAC-5836-4EF2-B2C9-C94DD00FC07E}" type="sibTrans" cxnId="{50FB5C22-68F8-445A-AF0B-BFD34C4FA19A}">
      <dgm:prSet/>
      <dgm:spPr/>
      <dgm:t>
        <a:bodyPr/>
        <a:lstStyle/>
        <a:p>
          <a:endParaRPr lang="en-GB"/>
        </a:p>
      </dgm:t>
    </dgm:pt>
    <dgm:pt modelId="{A885F27A-3402-4C60-9A4C-E0176365FA55}" type="pres">
      <dgm:prSet presAssocID="{FE9D65BF-FE7E-4D42-B85E-292F390983FB}" presName="Name0" presStyleCnt="0">
        <dgm:presLayoutVars>
          <dgm:dir/>
          <dgm:resizeHandles val="exact"/>
        </dgm:presLayoutVars>
      </dgm:prSet>
      <dgm:spPr/>
    </dgm:pt>
    <dgm:pt modelId="{08A4121F-C4E7-45BF-BD26-CF9219A403E9}" type="pres">
      <dgm:prSet presAssocID="{0060855D-4864-42B5-8A8D-2EAE676EF08E}" presName="node" presStyleLbl="node1" presStyleIdx="0" presStyleCnt="3" custLinFactNeighborX="2858" custLinFactNeighborY="0">
        <dgm:presLayoutVars>
          <dgm:bulletEnabled val="1"/>
        </dgm:presLayoutVars>
      </dgm:prSet>
      <dgm:spPr/>
    </dgm:pt>
    <dgm:pt modelId="{DC8DF55C-8E61-48EF-9DC2-DEF927F265FF}" type="pres">
      <dgm:prSet presAssocID="{5F52599B-CB99-4724-A005-3CC63B5A1591}" presName="sibTrans" presStyleLbl="sibTrans2D1" presStyleIdx="0" presStyleCnt="2"/>
      <dgm:spPr/>
    </dgm:pt>
    <dgm:pt modelId="{0AA9C526-1B04-4E9F-9214-0229DE635170}" type="pres">
      <dgm:prSet presAssocID="{5F52599B-CB99-4724-A005-3CC63B5A1591}" presName="connectorText" presStyleLbl="sibTrans2D1" presStyleIdx="0" presStyleCnt="2"/>
      <dgm:spPr/>
    </dgm:pt>
    <dgm:pt modelId="{827A1D0E-D1FD-4632-8004-AFB7A2190E8E}" type="pres">
      <dgm:prSet presAssocID="{EE22AC49-E494-4C5A-A505-385F00ADE3BA}" presName="node" presStyleLbl="node1" presStyleIdx="1" presStyleCnt="3">
        <dgm:presLayoutVars>
          <dgm:bulletEnabled val="1"/>
        </dgm:presLayoutVars>
      </dgm:prSet>
      <dgm:spPr/>
    </dgm:pt>
    <dgm:pt modelId="{6746E9B8-DB9F-41C5-9C24-3963E3ECC94A}" type="pres">
      <dgm:prSet presAssocID="{9D1641F1-EF74-4558-8043-EF092F9C6B10}" presName="sibTrans" presStyleLbl="sibTrans2D1" presStyleIdx="1" presStyleCnt="2"/>
      <dgm:spPr/>
    </dgm:pt>
    <dgm:pt modelId="{0F535C3F-B165-4390-98F1-9CDCD2E3CE2A}" type="pres">
      <dgm:prSet presAssocID="{9D1641F1-EF74-4558-8043-EF092F9C6B10}" presName="connectorText" presStyleLbl="sibTrans2D1" presStyleIdx="1" presStyleCnt="2"/>
      <dgm:spPr/>
    </dgm:pt>
    <dgm:pt modelId="{1E16D0FE-CBFD-42FA-8C22-DEF1E58442B4}" type="pres">
      <dgm:prSet presAssocID="{499B832F-DABE-4470-BD7F-007029904543}" presName="node" presStyleLbl="node1" presStyleIdx="2" presStyleCnt="3">
        <dgm:presLayoutVars>
          <dgm:bulletEnabled val="1"/>
        </dgm:presLayoutVars>
      </dgm:prSet>
      <dgm:spPr/>
    </dgm:pt>
  </dgm:ptLst>
  <dgm:cxnLst>
    <dgm:cxn modelId="{50FB5C22-68F8-445A-AF0B-BFD34C4FA19A}" srcId="{FE9D65BF-FE7E-4D42-B85E-292F390983FB}" destId="{499B832F-DABE-4470-BD7F-007029904543}" srcOrd="2" destOrd="0" parTransId="{26D89BCA-C0B1-4DE4-87C0-14E79B788C0F}" sibTransId="{36EB9DAC-5836-4EF2-B2C9-C94DD00FC07E}"/>
    <dgm:cxn modelId="{B3729068-33B6-437C-B7D6-851941A488EE}" type="presOf" srcId="{9D1641F1-EF74-4558-8043-EF092F9C6B10}" destId="{0F535C3F-B165-4390-98F1-9CDCD2E3CE2A}" srcOrd="1" destOrd="0" presId="urn:microsoft.com/office/officeart/2005/8/layout/process1"/>
    <dgm:cxn modelId="{396FB37C-CD3E-4A07-B3F8-6AD889F6BB77}" srcId="{FE9D65BF-FE7E-4D42-B85E-292F390983FB}" destId="{0060855D-4864-42B5-8A8D-2EAE676EF08E}" srcOrd="0" destOrd="0" parTransId="{0786902F-4521-4636-9BC2-96565C426CDC}" sibTransId="{5F52599B-CB99-4724-A005-3CC63B5A1591}"/>
    <dgm:cxn modelId="{C05FC986-A79E-4F09-9889-36B84F6779A2}" type="presOf" srcId="{0060855D-4864-42B5-8A8D-2EAE676EF08E}" destId="{08A4121F-C4E7-45BF-BD26-CF9219A403E9}" srcOrd="0" destOrd="0" presId="urn:microsoft.com/office/officeart/2005/8/layout/process1"/>
    <dgm:cxn modelId="{0E5B2DBD-4651-4952-95A5-1082F0E4B804}" type="presOf" srcId="{9D1641F1-EF74-4558-8043-EF092F9C6B10}" destId="{6746E9B8-DB9F-41C5-9C24-3963E3ECC94A}" srcOrd="0" destOrd="0" presId="urn:microsoft.com/office/officeart/2005/8/layout/process1"/>
    <dgm:cxn modelId="{E2C2F1BD-3F3B-4C91-9FE7-3396547ED602}" type="presOf" srcId="{FE9D65BF-FE7E-4D42-B85E-292F390983FB}" destId="{A885F27A-3402-4C60-9A4C-E0176365FA55}" srcOrd="0" destOrd="0" presId="urn:microsoft.com/office/officeart/2005/8/layout/process1"/>
    <dgm:cxn modelId="{46941ECD-FF16-46A0-BB89-734D70521DF2}" type="presOf" srcId="{EE22AC49-E494-4C5A-A505-385F00ADE3BA}" destId="{827A1D0E-D1FD-4632-8004-AFB7A2190E8E}" srcOrd="0" destOrd="0" presId="urn:microsoft.com/office/officeart/2005/8/layout/process1"/>
    <dgm:cxn modelId="{ED19F5EA-D7BD-4AFC-A7D1-A5B1E681CD37}" type="presOf" srcId="{5F52599B-CB99-4724-A005-3CC63B5A1591}" destId="{DC8DF55C-8E61-48EF-9DC2-DEF927F265FF}" srcOrd="0" destOrd="0" presId="urn:microsoft.com/office/officeart/2005/8/layout/process1"/>
    <dgm:cxn modelId="{ACCE1FEC-107A-4A25-8519-A576E5D34057}" srcId="{FE9D65BF-FE7E-4D42-B85E-292F390983FB}" destId="{EE22AC49-E494-4C5A-A505-385F00ADE3BA}" srcOrd="1" destOrd="0" parTransId="{D1DF1477-9E1C-41B2-92B4-CBB7B485EDB7}" sibTransId="{9D1641F1-EF74-4558-8043-EF092F9C6B10}"/>
    <dgm:cxn modelId="{4D4879EF-ADE1-4BA6-9EC1-76FDB0767544}" type="presOf" srcId="{5F52599B-CB99-4724-A005-3CC63B5A1591}" destId="{0AA9C526-1B04-4E9F-9214-0229DE635170}" srcOrd="1" destOrd="0" presId="urn:microsoft.com/office/officeart/2005/8/layout/process1"/>
    <dgm:cxn modelId="{8508EDFB-B44C-4B0A-8D74-B33D54BD30D6}" type="presOf" srcId="{499B832F-DABE-4470-BD7F-007029904543}" destId="{1E16D0FE-CBFD-42FA-8C22-DEF1E58442B4}" srcOrd="0" destOrd="0" presId="urn:microsoft.com/office/officeart/2005/8/layout/process1"/>
    <dgm:cxn modelId="{6E1F4BF1-5094-40E7-84A8-CC8067E2065D}" type="presParOf" srcId="{A885F27A-3402-4C60-9A4C-E0176365FA55}" destId="{08A4121F-C4E7-45BF-BD26-CF9219A403E9}" srcOrd="0" destOrd="0" presId="urn:microsoft.com/office/officeart/2005/8/layout/process1"/>
    <dgm:cxn modelId="{CC95BC9D-FB5C-437C-821B-A8AF2224849F}" type="presParOf" srcId="{A885F27A-3402-4C60-9A4C-E0176365FA55}" destId="{DC8DF55C-8E61-48EF-9DC2-DEF927F265FF}" srcOrd="1" destOrd="0" presId="urn:microsoft.com/office/officeart/2005/8/layout/process1"/>
    <dgm:cxn modelId="{F49832D9-C8C2-4F28-A6AA-46805D3970C7}" type="presParOf" srcId="{DC8DF55C-8E61-48EF-9DC2-DEF927F265FF}" destId="{0AA9C526-1B04-4E9F-9214-0229DE635170}" srcOrd="0" destOrd="0" presId="urn:microsoft.com/office/officeart/2005/8/layout/process1"/>
    <dgm:cxn modelId="{EC8458C1-890F-4BBA-9CAA-3C6970032ACD}" type="presParOf" srcId="{A885F27A-3402-4C60-9A4C-E0176365FA55}" destId="{827A1D0E-D1FD-4632-8004-AFB7A2190E8E}" srcOrd="2" destOrd="0" presId="urn:microsoft.com/office/officeart/2005/8/layout/process1"/>
    <dgm:cxn modelId="{5518EF32-D8AB-4466-891C-38DAB63BFCBB}" type="presParOf" srcId="{A885F27A-3402-4C60-9A4C-E0176365FA55}" destId="{6746E9B8-DB9F-41C5-9C24-3963E3ECC94A}" srcOrd="3" destOrd="0" presId="urn:microsoft.com/office/officeart/2005/8/layout/process1"/>
    <dgm:cxn modelId="{E858DD6B-C28C-4ECC-AED1-E23903E61B39}" type="presParOf" srcId="{6746E9B8-DB9F-41C5-9C24-3963E3ECC94A}" destId="{0F535C3F-B165-4390-98F1-9CDCD2E3CE2A}" srcOrd="0" destOrd="0" presId="urn:microsoft.com/office/officeart/2005/8/layout/process1"/>
    <dgm:cxn modelId="{D5554D34-2085-47E5-A634-513F4101842B}" type="presParOf" srcId="{A885F27A-3402-4C60-9A4C-E0176365FA55}" destId="{1E16D0FE-CBFD-42FA-8C22-DEF1E58442B4}" srcOrd="4"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A4121F-C4E7-45BF-BD26-CF9219A403E9}">
      <dsp:nvSpPr>
        <dsp:cNvPr id="0" name=""/>
        <dsp:cNvSpPr/>
      </dsp:nvSpPr>
      <dsp:spPr>
        <a:xfrm>
          <a:off x="25204" y="1125998"/>
          <a:ext cx="1705562" cy="10233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0" kern="1200" cap="none" spc="0" dirty="0">
              <a:ln w="0"/>
              <a:solidFill>
                <a:schemeClr val="tx1"/>
              </a:solidFill>
              <a:effectLst>
                <a:outerShdw blurRad="38100" dist="19050" dir="2700000" algn="tl" rotWithShape="0">
                  <a:schemeClr val="dk1">
                    <a:alpha val="40000"/>
                  </a:schemeClr>
                </a:outerShdw>
              </a:effectLst>
            </a:rPr>
            <a:t>The less we do</a:t>
          </a:r>
        </a:p>
      </dsp:txBody>
      <dsp:txXfrm>
        <a:off x="55177" y="1155971"/>
        <a:ext cx="1645616" cy="963391"/>
      </dsp:txXfrm>
    </dsp:sp>
    <dsp:sp modelId="{DC8DF55C-8E61-48EF-9DC2-DEF927F265FF}">
      <dsp:nvSpPr>
        <dsp:cNvPr id="0" name=""/>
        <dsp:cNvSpPr/>
      </dsp:nvSpPr>
      <dsp:spPr>
        <a:xfrm>
          <a:off x="1896449" y="1426177"/>
          <a:ext cx="351245" cy="42297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1896449" y="1510773"/>
        <a:ext cx="245872" cy="253787"/>
      </dsp:txXfrm>
    </dsp:sp>
    <dsp:sp modelId="{827A1D0E-D1FD-4632-8004-AFB7A2190E8E}">
      <dsp:nvSpPr>
        <dsp:cNvPr id="0" name=""/>
        <dsp:cNvSpPr/>
      </dsp:nvSpPr>
      <dsp:spPr>
        <a:xfrm>
          <a:off x="2393494" y="1125998"/>
          <a:ext cx="1705562" cy="10233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0" kern="1200" cap="none" spc="0" dirty="0">
              <a:ln w="0"/>
              <a:solidFill>
                <a:schemeClr val="tx1"/>
              </a:solidFill>
              <a:effectLst>
                <a:outerShdw blurRad="38100" dist="19050" dir="2700000" algn="tl" rotWithShape="0">
                  <a:schemeClr val="dk1">
                    <a:alpha val="40000"/>
                  </a:schemeClr>
                </a:outerShdw>
              </a:effectLst>
            </a:rPr>
            <a:t>The less we want to do</a:t>
          </a:r>
        </a:p>
      </dsp:txBody>
      <dsp:txXfrm>
        <a:off x="2423467" y="1155971"/>
        <a:ext cx="1645616" cy="963391"/>
      </dsp:txXfrm>
    </dsp:sp>
    <dsp:sp modelId="{6746E9B8-DB9F-41C5-9C24-3963E3ECC94A}">
      <dsp:nvSpPr>
        <dsp:cNvPr id="0" name=""/>
        <dsp:cNvSpPr/>
      </dsp:nvSpPr>
      <dsp:spPr>
        <a:xfrm>
          <a:off x="4269613" y="1426177"/>
          <a:ext cx="361579" cy="42297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4269613" y="1510773"/>
        <a:ext cx="253105" cy="253787"/>
      </dsp:txXfrm>
    </dsp:sp>
    <dsp:sp modelId="{1E16D0FE-CBFD-42FA-8C22-DEF1E58442B4}">
      <dsp:nvSpPr>
        <dsp:cNvPr id="0" name=""/>
        <dsp:cNvSpPr/>
      </dsp:nvSpPr>
      <dsp:spPr>
        <a:xfrm>
          <a:off x="4781282" y="1125998"/>
          <a:ext cx="1705562" cy="10233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b="0" kern="1200" cap="none" spc="0" dirty="0">
              <a:ln w="0"/>
              <a:solidFill>
                <a:schemeClr val="tx1"/>
              </a:solidFill>
              <a:effectLst>
                <a:outerShdw blurRad="38100" dist="19050" dir="2700000" algn="tl" rotWithShape="0">
                  <a:schemeClr val="dk1">
                    <a:alpha val="40000"/>
                  </a:schemeClr>
                </a:outerShdw>
              </a:effectLst>
            </a:rPr>
            <a:t>The worse we feel</a:t>
          </a:r>
        </a:p>
      </dsp:txBody>
      <dsp:txXfrm>
        <a:off x="4811255" y="1155971"/>
        <a:ext cx="1645616" cy="9633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A4121F-C4E7-45BF-BD26-CF9219A403E9}">
      <dsp:nvSpPr>
        <dsp:cNvPr id="0" name=""/>
        <dsp:cNvSpPr/>
      </dsp:nvSpPr>
      <dsp:spPr>
        <a:xfrm>
          <a:off x="25204" y="1125998"/>
          <a:ext cx="1705562" cy="102333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kern="1200" cap="none" spc="0" dirty="0">
              <a:ln w="0"/>
              <a:solidFill>
                <a:schemeClr val="tx1"/>
              </a:solidFill>
              <a:effectLst>
                <a:outerShdw blurRad="38100" dist="19050" dir="2700000" algn="tl" rotWithShape="0">
                  <a:schemeClr val="dk1">
                    <a:alpha val="40000"/>
                  </a:schemeClr>
                </a:outerShdw>
              </a:effectLst>
            </a:rPr>
            <a:t>The more we do</a:t>
          </a:r>
        </a:p>
      </dsp:txBody>
      <dsp:txXfrm>
        <a:off x="55177" y="1155971"/>
        <a:ext cx="1645616" cy="963391"/>
      </dsp:txXfrm>
    </dsp:sp>
    <dsp:sp modelId="{DC8DF55C-8E61-48EF-9DC2-DEF927F265FF}">
      <dsp:nvSpPr>
        <dsp:cNvPr id="0" name=""/>
        <dsp:cNvSpPr/>
      </dsp:nvSpPr>
      <dsp:spPr>
        <a:xfrm>
          <a:off x="1896449" y="1426177"/>
          <a:ext cx="351245" cy="42297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GB" sz="1700" kern="1200"/>
        </a:p>
      </dsp:txBody>
      <dsp:txXfrm>
        <a:off x="1896449" y="1510773"/>
        <a:ext cx="245872" cy="253787"/>
      </dsp:txXfrm>
    </dsp:sp>
    <dsp:sp modelId="{827A1D0E-D1FD-4632-8004-AFB7A2190E8E}">
      <dsp:nvSpPr>
        <dsp:cNvPr id="0" name=""/>
        <dsp:cNvSpPr/>
      </dsp:nvSpPr>
      <dsp:spPr>
        <a:xfrm>
          <a:off x="2393494" y="1125998"/>
          <a:ext cx="1705562" cy="1023337"/>
        </a:xfrm>
        <a:prstGeom prst="roundRect">
          <a:avLst>
            <a:gd name="adj" fmla="val 10000"/>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kern="1200" cap="none" spc="0" dirty="0">
              <a:ln w="0"/>
              <a:solidFill>
                <a:schemeClr val="tx1"/>
              </a:solidFill>
              <a:effectLst>
                <a:outerShdw blurRad="38100" dist="19050" dir="2700000" algn="tl" rotWithShape="0">
                  <a:schemeClr val="dk1">
                    <a:alpha val="40000"/>
                  </a:schemeClr>
                </a:outerShdw>
              </a:effectLst>
            </a:rPr>
            <a:t>The more we want to do</a:t>
          </a:r>
        </a:p>
      </dsp:txBody>
      <dsp:txXfrm>
        <a:off x="2423467" y="1155971"/>
        <a:ext cx="1645616" cy="963391"/>
      </dsp:txXfrm>
    </dsp:sp>
    <dsp:sp modelId="{6746E9B8-DB9F-41C5-9C24-3963E3ECC94A}">
      <dsp:nvSpPr>
        <dsp:cNvPr id="0" name=""/>
        <dsp:cNvSpPr/>
      </dsp:nvSpPr>
      <dsp:spPr>
        <a:xfrm>
          <a:off x="4269613" y="1426177"/>
          <a:ext cx="361579" cy="422979"/>
        </a:xfrm>
        <a:prstGeom prst="rightArrow">
          <a:avLst>
            <a:gd name="adj1" fmla="val 60000"/>
            <a:gd name="adj2" fmla="val 50000"/>
          </a:avLst>
        </a:prstGeom>
        <a:solidFill>
          <a:schemeClr val="accent2">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GB" sz="1700" kern="1200"/>
        </a:p>
      </dsp:txBody>
      <dsp:txXfrm>
        <a:off x="4269613" y="1510773"/>
        <a:ext cx="253105" cy="253787"/>
      </dsp:txXfrm>
    </dsp:sp>
    <dsp:sp modelId="{1E16D0FE-CBFD-42FA-8C22-DEF1E58442B4}">
      <dsp:nvSpPr>
        <dsp:cNvPr id="0" name=""/>
        <dsp:cNvSpPr/>
      </dsp:nvSpPr>
      <dsp:spPr>
        <a:xfrm>
          <a:off x="4781282" y="1125998"/>
          <a:ext cx="1705562" cy="1023337"/>
        </a:xfrm>
        <a:prstGeom prst="roundRect">
          <a:avLst>
            <a:gd name="adj" fmla="val 10000"/>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b="0" kern="1200" cap="none" spc="0" dirty="0">
              <a:ln w="0"/>
              <a:solidFill>
                <a:schemeClr val="tx1"/>
              </a:solidFill>
              <a:effectLst>
                <a:outerShdw blurRad="38100" dist="19050" dir="2700000" algn="tl" rotWithShape="0">
                  <a:schemeClr val="dk1">
                    <a:alpha val="40000"/>
                  </a:schemeClr>
                </a:outerShdw>
              </a:effectLst>
            </a:rPr>
            <a:t>The better we feel</a:t>
          </a:r>
        </a:p>
      </dsp:txBody>
      <dsp:txXfrm>
        <a:off x="4811255" y="1155971"/>
        <a:ext cx="1645616" cy="96339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BB5E76-2840-411F-B394-C0FF76EAB673}" type="datetimeFigureOut">
              <a:rPr lang="en-GB" smtClean="0"/>
              <a:t>18/03/2022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853838-00C4-4B94-B455-6768F84218BE}" type="slidenum">
              <a:rPr lang="en-GB" smtClean="0"/>
              <a:t>‹#›</a:t>
            </a:fld>
            <a:endParaRPr lang="en-GB"/>
          </a:p>
        </p:txBody>
      </p:sp>
    </p:spTree>
    <p:extLst>
      <p:ext uri="{BB962C8B-B14F-4D97-AF65-F5344CB8AC3E}">
        <p14:creationId xmlns:p14="http://schemas.microsoft.com/office/powerpoint/2010/main" val="3050888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JA96Fba-WHk"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10</a:t>
            </a:fld>
            <a:endParaRPr lang="en-GB"/>
          </a:p>
        </p:txBody>
      </p:sp>
    </p:spTree>
    <p:extLst>
      <p:ext uri="{BB962C8B-B14F-4D97-AF65-F5344CB8AC3E}">
        <p14:creationId xmlns:p14="http://schemas.microsoft.com/office/powerpoint/2010/main" val="273544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15</a:t>
            </a:fld>
            <a:endParaRPr lang="en-GB" dirty="0"/>
          </a:p>
        </p:txBody>
      </p:sp>
    </p:spTree>
    <p:extLst>
      <p:ext uri="{BB962C8B-B14F-4D97-AF65-F5344CB8AC3E}">
        <p14:creationId xmlns:p14="http://schemas.microsoft.com/office/powerpoint/2010/main" val="1231379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17</a:t>
            </a:fld>
            <a:endParaRPr lang="en-GB"/>
          </a:p>
        </p:txBody>
      </p:sp>
    </p:spTree>
    <p:extLst>
      <p:ext uri="{BB962C8B-B14F-4D97-AF65-F5344CB8AC3E}">
        <p14:creationId xmlns:p14="http://schemas.microsoft.com/office/powerpoint/2010/main" val="2354312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ChangeArrowheads="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dirty="0">
                <a:hlinkClick r:id="rId3"/>
              </a:rPr>
              <a:t>Positive Reinforcement - The Big Bang Theory – YouTube</a:t>
            </a:r>
            <a:r>
              <a:rPr lang="en-GB" dirty="0"/>
              <a:t> https://www.youtube.com/watch?v=JA96Fba-WHk </a:t>
            </a:r>
            <a:endParaRPr lang="en-GB" altLang="en-US" dirty="0">
              <a:latin typeface="Arial" panose="020B0604020202020204" pitchFamily="34" charset="0"/>
            </a:endParaRP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8CD8114F-89EA-4680-8B5A-11C059595DDE}" type="slidenum">
              <a:rPr lang="en-GB" altLang="en-US">
                <a:latin typeface="Arial" panose="020B0604020202020204" pitchFamily="34" charset="0"/>
              </a:rPr>
              <a:pPr/>
              <a:t>19</a:t>
            </a:fld>
            <a:endParaRPr lang="en-GB" altLang="en-US">
              <a:latin typeface="Arial" panose="020B0604020202020204" pitchFamily="34" charset="0"/>
            </a:endParaRPr>
          </a:p>
        </p:txBody>
      </p:sp>
    </p:spTree>
    <p:extLst>
      <p:ext uri="{BB962C8B-B14F-4D97-AF65-F5344CB8AC3E}">
        <p14:creationId xmlns:p14="http://schemas.microsoft.com/office/powerpoint/2010/main" val="1165164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39F10-CF0A-4E5A-9D45-5E33EE09EA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3F357B-DD76-4198-BA8B-4C514FCB83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065DB78-26CF-410E-876C-E69855234FDF}"/>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5" name="Footer Placeholder 4">
            <a:extLst>
              <a:ext uri="{FF2B5EF4-FFF2-40B4-BE49-F238E27FC236}">
                <a16:creationId xmlns:a16="http://schemas.microsoft.com/office/drawing/2014/main" id="{1D378C8B-BEF9-4618-B27A-1CBCCDE918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B8933E-F3FE-4D21-BE9E-8EAA39E1DCD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1043176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396D1-C816-4E25-B25C-5542C4B618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CE1E17-1A1A-4087-917C-C7E2B8E346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61BAD2-BD38-4A78-8F2B-101D2851652E}"/>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5" name="Footer Placeholder 4">
            <a:extLst>
              <a:ext uri="{FF2B5EF4-FFF2-40B4-BE49-F238E27FC236}">
                <a16:creationId xmlns:a16="http://schemas.microsoft.com/office/drawing/2014/main" id="{36965C10-6153-452F-AA4C-8CF31816C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D336FE-BFF2-401A-B5C2-A268B2A2E718}"/>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2944949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44DC8F-DA1C-4F33-8D77-D4855A81C7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E270DB-D3E3-4A74-AF6E-243E0AECA1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391E44-D7F7-49CC-B0C6-C646138139C2}"/>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5" name="Footer Placeholder 4">
            <a:extLst>
              <a:ext uri="{FF2B5EF4-FFF2-40B4-BE49-F238E27FC236}">
                <a16:creationId xmlns:a16="http://schemas.microsoft.com/office/drawing/2014/main" id="{59662B84-F31E-4401-8132-857A0953AB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CEF696-E0DD-4DE8-85AC-DE12A8CDA099}"/>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951212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527E6-0DF7-4513-A976-208EAAD07B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BBAFD5-3553-48D7-BF74-6061C18F39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CBACB1-3F99-4F1A-9903-3B9D88C888F8}"/>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5" name="Footer Placeholder 4">
            <a:extLst>
              <a:ext uri="{FF2B5EF4-FFF2-40B4-BE49-F238E27FC236}">
                <a16:creationId xmlns:a16="http://schemas.microsoft.com/office/drawing/2014/main" id="{BE00BACE-B214-4184-A8F1-5C1D46D1F0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0F7937-93FD-41F6-9191-679464C8035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85938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75D25-6B72-4EBE-9832-02946FB67B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DDAA245-98D6-4311-9BB8-AE4BBE66AB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2553E3-B49F-4133-A09E-653A4F5EDB0B}"/>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5" name="Footer Placeholder 4">
            <a:extLst>
              <a:ext uri="{FF2B5EF4-FFF2-40B4-BE49-F238E27FC236}">
                <a16:creationId xmlns:a16="http://schemas.microsoft.com/office/drawing/2014/main" id="{3EDFFB80-8707-4593-B30A-E9FAED0CC5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BD8F87-7E75-49BF-B4E5-36C2BA73F8CE}"/>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21837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DC880-0ED2-4775-8204-4A6815B887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D759DF-2986-4EC3-A226-90F32DA1BE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53D8B-634F-4566-A7D6-A7FFA6BB99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7C1C52-500B-4EB3-B488-436E955F4ED8}"/>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6" name="Footer Placeholder 5">
            <a:extLst>
              <a:ext uri="{FF2B5EF4-FFF2-40B4-BE49-F238E27FC236}">
                <a16:creationId xmlns:a16="http://schemas.microsoft.com/office/drawing/2014/main" id="{14BDD32E-B0B6-49D6-A1BC-6BB481BB9E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F36231-1E5D-4693-87D2-4828E393F2D8}"/>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496447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E0BFD-0FC1-4095-B093-A1B48AD30E6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21CB5D-AA47-4537-BF03-4056FEB396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DDFE8C-2FED-4992-8DB2-5EC67B0E94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2494D1F-43FD-4F17-9966-FDB1BEEA6E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55DFBA-B108-43EF-B804-66011B3DD5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2A6D3F-E18D-46BD-A999-E835EEEC8C97}"/>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8" name="Footer Placeholder 7">
            <a:extLst>
              <a:ext uri="{FF2B5EF4-FFF2-40B4-BE49-F238E27FC236}">
                <a16:creationId xmlns:a16="http://schemas.microsoft.com/office/drawing/2014/main" id="{93AA1F10-1ED7-4402-BBFF-81689B00008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2BED36-5CF1-4CD5-97C6-88D602DCE82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654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A96B9-9BF8-44F2-850F-431E7998D57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CD6B741-CD37-4D06-88C7-79EA8C101466}"/>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4" name="Footer Placeholder 3">
            <a:extLst>
              <a:ext uri="{FF2B5EF4-FFF2-40B4-BE49-F238E27FC236}">
                <a16:creationId xmlns:a16="http://schemas.microsoft.com/office/drawing/2014/main" id="{F3A820FC-3E8B-41A4-BE6C-C2F246AABF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BED2AE4-1D38-4EB4-A0C2-E91FCA9365FE}"/>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43077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3917D7-4841-4685-B544-B0649BDC0FC4}"/>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3" name="Footer Placeholder 2">
            <a:extLst>
              <a:ext uri="{FF2B5EF4-FFF2-40B4-BE49-F238E27FC236}">
                <a16:creationId xmlns:a16="http://schemas.microsoft.com/office/drawing/2014/main" id="{99761F8D-AA61-4A57-A16A-0DFEDB7142E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E8B7C1-9FA6-48CF-B007-1DFFD072E07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55648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B90-C0B3-48D1-AC28-8AE5F49686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A768069-87EC-4AC0-ACB9-138385C8C4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512E562-62C0-40B2-8135-F907BADD14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F36CEC-D8AA-44BE-B29C-634DCB6ED2C8}"/>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6" name="Footer Placeholder 5">
            <a:extLst>
              <a:ext uri="{FF2B5EF4-FFF2-40B4-BE49-F238E27FC236}">
                <a16:creationId xmlns:a16="http://schemas.microsoft.com/office/drawing/2014/main" id="{630881CC-36EF-4AB7-9C79-41F339E6FF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28EF9B-97D0-4387-9114-5E6AA64763CF}"/>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121531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053F1-02B7-421F-BB5B-D5F7A9504B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0E94B5-D9DE-48D4-B99A-34000E4403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A4D3834-F9E9-446F-A80E-332C9DA9F6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888556-1975-4196-BBF2-D89E2CDBC620}"/>
              </a:ext>
            </a:extLst>
          </p:cNvPr>
          <p:cNvSpPr>
            <a:spLocks noGrp="1"/>
          </p:cNvSpPr>
          <p:nvPr>
            <p:ph type="dt" sz="half" idx="10"/>
          </p:nvPr>
        </p:nvSpPr>
        <p:spPr/>
        <p:txBody>
          <a:bodyPr/>
          <a:lstStyle/>
          <a:p>
            <a:fld id="{9A9EC46B-8F6C-444E-B8A2-C16EB8304E9C}" type="datetimeFigureOut">
              <a:rPr lang="en-GB" smtClean="0"/>
              <a:t>18/03/2022</a:t>
            </a:fld>
            <a:endParaRPr lang="en-GB"/>
          </a:p>
        </p:txBody>
      </p:sp>
      <p:sp>
        <p:nvSpPr>
          <p:cNvPr id="6" name="Footer Placeholder 5">
            <a:extLst>
              <a:ext uri="{FF2B5EF4-FFF2-40B4-BE49-F238E27FC236}">
                <a16:creationId xmlns:a16="http://schemas.microsoft.com/office/drawing/2014/main" id="{2B46B8A2-2C72-4885-B17D-71D5A65F26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BE9A44-E1B9-4D4D-8B30-4DE1F38E6A9F}"/>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730678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58B28B-825A-4C38-BB71-7FFB5BF2A9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DB0703-5006-4222-8E18-D0347922F6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B2FDCA-A92B-4567-AD5D-CEDDC19166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EC46B-8F6C-444E-B8A2-C16EB8304E9C}" type="datetimeFigureOut">
              <a:rPr lang="en-GB" smtClean="0"/>
              <a:t>18/03/2022</a:t>
            </a:fld>
            <a:endParaRPr lang="en-GB"/>
          </a:p>
        </p:txBody>
      </p:sp>
      <p:sp>
        <p:nvSpPr>
          <p:cNvPr id="5" name="Footer Placeholder 4">
            <a:extLst>
              <a:ext uri="{FF2B5EF4-FFF2-40B4-BE49-F238E27FC236}">
                <a16:creationId xmlns:a16="http://schemas.microsoft.com/office/drawing/2014/main" id="{FA4FEDA4-924F-4158-AD52-A89210069A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AD2F284-2318-4A6C-9907-20DA88C20B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A651D-2EC7-4AB5-84EA-75885D1BFE61}" type="slidenum">
              <a:rPr lang="en-GB" smtClean="0"/>
              <a:t>‹#›</a:t>
            </a:fld>
            <a:endParaRPr lang="en-GB"/>
          </a:p>
        </p:txBody>
      </p:sp>
    </p:spTree>
    <p:extLst>
      <p:ext uri="{BB962C8B-B14F-4D97-AF65-F5344CB8AC3E}">
        <p14:creationId xmlns:p14="http://schemas.microsoft.com/office/powerpoint/2010/main" val="2869428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196656" y="77177"/>
            <a:ext cx="9795638" cy="1114380"/>
          </a:xfrm>
        </p:spPr>
        <p:txBody>
          <a:bodyPr>
            <a:normAutofit/>
          </a:bodyPr>
          <a:lstStyle/>
          <a:p>
            <a:r>
              <a:rPr lang="en-GB" sz="2400" dirty="0">
                <a:solidFill>
                  <a:schemeClr val="accent1"/>
                </a:solidFill>
              </a:rPr>
              <a:t>Mind Management Skills Workshops</a:t>
            </a:r>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959169" y="1191557"/>
            <a:ext cx="10270612" cy="943119"/>
          </a:xfrm>
        </p:spPr>
        <p:txBody>
          <a:bodyPr>
            <a:noAutofit/>
          </a:bodyPr>
          <a:lstStyle/>
          <a:p>
            <a:r>
              <a:rPr lang="en-GB" sz="6600" dirty="0">
                <a:solidFill>
                  <a:schemeClr val="accent1">
                    <a:lumMod val="75000"/>
                  </a:schemeClr>
                </a:solidFill>
              </a:rPr>
              <a:t>Striking The Balance</a:t>
            </a:r>
          </a:p>
          <a:p>
            <a:r>
              <a:rPr lang="en-GB" sz="2800" dirty="0">
                <a:solidFill>
                  <a:srgbClr val="0070C0"/>
                </a:solidFill>
                <a:effectLst/>
                <a:latin typeface="+mj-lt"/>
                <a:ea typeface="Calibri" panose="020F0502020204030204" pitchFamily="34" charset="0"/>
                <a:cs typeface="Times New Roman" panose="02020603050405020304" pitchFamily="18" charset="0"/>
              </a:rPr>
              <a:t>Mind management skills to help you lead a balanced student life in the face of university demands</a:t>
            </a:r>
            <a:endParaRPr lang="en-GB" sz="2800" dirty="0">
              <a:solidFill>
                <a:srgbClr val="0070C0"/>
              </a:solidFill>
              <a:latin typeface="+mj-lt"/>
            </a:endParaRP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tretch>
            <a:fillRect/>
          </a:stretch>
        </p:blipFill>
        <p:spPr bwMode="auto">
          <a:xfrm>
            <a:off x="181234" y="3351596"/>
            <a:ext cx="5828261" cy="25585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2505" y="3596337"/>
            <a:ext cx="5828261" cy="2069032"/>
          </a:xfrm>
          <a:prstGeom prst="rect">
            <a:avLst/>
          </a:prstGeom>
        </p:spPr>
      </p:pic>
    </p:spTree>
    <p:extLst>
      <p:ext uri="{BB962C8B-B14F-4D97-AF65-F5344CB8AC3E}">
        <p14:creationId xmlns:p14="http://schemas.microsoft.com/office/powerpoint/2010/main" val="1366669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4627982" y="2957737"/>
            <a:ext cx="1654343" cy="369332"/>
          </a:xfrm>
          <a:prstGeom prst="rect">
            <a:avLst/>
          </a:prstGeom>
          <a:noFill/>
          <a:ln w="34925">
            <a:solidFill>
              <a:schemeClr val="accent1"/>
            </a:solidFill>
          </a:ln>
        </p:spPr>
        <p:txBody>
          <a:bodyPr wrap="square" rtlCol="0">
            <a:spAutoFit/>
          </a:bodyPr>
          <a:lstStyle/>
          <a:p>
            <a:pPr algn="ctr"/>
            <a:r>
              <a:rPr lang="en-GB" dirty="0"/>
              <a:t>Thoughts</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531429" y="4747736"/>
            <a:ext cx="1654343" cy="369332"/>
          </a:xfrm>
          <a:prstGeom prst="rect">
            <a:avLst/>
          </a:prstGeom>
          <a:noFill/>
          <a:ln w="34925">
            <a:solidFill>
              <a:srgbClr val="FFC000"/>
            </a:solidFill>
          </a:ln>
        </p:spPr>
        <p:txBody>
          <a:bodyPr wrap="square" rtlCol="0">
            <a:spAutoFit/>
          </a:bodyPr>
          <a:lstStyle/>
          <a:p>
            <a:pPr algn="ctr"/>
            <a:r>
              <a:rPr lang="en-GB" dirty="0"/>
              <a:t>Emotions</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973639" y="4747736"/>
            <a:ext cx="1654343" cy="369332"/>
          </a:xfrm>
          <a:prstGeom prst="rect">
            <a:avLst/>
          </a:prstGeom>
          <a:noFill/>
          <a:ln w="34925">
            <a:solidFill>
              <a:srgbClr val="FF0000"/>
            </a:solidFill>
          </a:ln>
        </p:spPr>
        <p:txBody>
          <a:bodyPr wrap="square" rtlCol="0">
            <a:spAutoFit/>
          </a:bodyPr>
          <a:lstStyle/>
          <a:p>
            <a:pPr algn="ctr"/>
            <a:r>
              <a:rPr lang="en-GB" dirty="0"/>
              <a:t>Behaviour</a:t>
            </a:r>
          </a:p>
        </p:txBody>
      </p:sp>
      <p:cxnSp>
        <p:nvCxnSpPr>
          <p:cNvPr id="17" name="Straight Arrow Connector 16">
            <a:extLst>
              <a:ext uri="{FF2B5EF4-FFF2-40B4-BE49-F238E27FC236}">
                <a16:creationId xmlns:a16="http://schemas.microsoft.com/office/drawing/2014/main" id="{97B32AEE-892F-4526-B707-E9B864404FB6}"/>
              </a:ext>
            </a:extLst>
          </p:cNvPr>
          <p:cNvCxnSpPr/>
          <p:nvPr/>
        </p:nvCxnSpPr>
        <p:spPr>
          <a:xfrm>
            <a:off x="6531429" y="3476600"/>
            <a:ext cx="665042"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p:nvPr/>
        </p:nvCxnSpPr>
        <p:spPr>
          <a:xfrm flipH="1">
            <a:off x="4845669" y="5117068"/>
            <a:ext cx="1468073"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p:nvPr/>
        </p:nvCxnSpPr>
        <p:spPr>
          <a:xfrm flipV="1">
            <a:off x="3521007" y="3476600"/>
            <a:ext cx="559605"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6863950" y="1918861"/>
            <a:ext cx="1654343" cy="369332"/>
          </a:xfrm>
          <a:prstGeom prst="rect">
            <a:avLst/>
          </a:prstGeom>
          <a:noFill/>
          <a:ln w="34925">
            <a:solidFill>
              <a:srgbClr val="92D050"/>
            </a:solidFill>
          </a:ln>
        </p:spPr>
        <p:txBody>
          <a:bodyPr wrap="square" rtlCol="0">
            <a:spAutoFit/>
          </a:bodyPr>
          <a:lstStyle/>
          <a:p>
            <a:pPr algn="ctr"/>
            <a:r>
              <a:rPr lang="en-GB" dirty="0"/>
              <a:t>Trigger</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flipH="1">
            <a:off x="5618962" y="2357286"/>
            <a:ext cx="954076" cy="40587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585788" y="956267"/>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a:t>
            </a:r>
          </a:p>
        </p:txBody>
      </p:sp>
    </p:spTree>
    <p:extLst>
      <p:ext uri="{BB962C8B-B14F-4D97-AF65-F5344CB8AC3E}">
        <p14:creationId xmlns:p14="http://schemas.microsoft.com/office/powerpoint/2010/main" val="2166943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4456845" y="1716745"/>
            <a:ext cx="2058812" cy="923330"/>
          </a:xfrm>
          <a:prstGeom prst="rect">
            <a:avLst/>
          </a:prstGeom>
          <a:noFill/>
          <a:ln w="34925">
            <a:solidFill>
              <a:schemeClr val="accent1"/>
            </a:solidFill>
          </a:ln>
        </p:spPr>
        <p:txBody>
          <a:bodyPr wrap="square" rtlCol="0">
            <a:spAutoFit/>
          </a:bodyPr>
          <a:lstStyle/>
          <a:p>
            <a:pPr algn="ctr"/>
            <a:r>
              <a:rPr lang="en-GB" dirty="0"/>
              <a:t>“this is too much, I cant do it, I haven’t got the time”</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515657" y="4824330"/>
            <a:ext cx="1654343" cy="923330"/>
          </a:xfrm>
          <a:prstGeom prst="rect">
            <a:avLst/>
          </a:prstGeom>
          <a:noFill/>
          <a:ln w="34925">
            <a:solidFill>
              <a:srgbClr val="FFC000"/>
            </a:solidFill>
          </a:ln>
        </p:spPr>
        <p:txBody>
          <a:bodyPr wrap="square" rtlCol="0">
            <a:spAutoFit/>
          </a:bodyPr>
          <a:lstStyle/>
          <a:p>
            <a:pPr algn="ctr"/>
            <a:r>
              <a:rPr lang="en-GB" dirty="0"/>
              <a:t>Feel anxious, low, flat, fatigued</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354425" y="4418569"/>
            <a:ext cx="2333877" cy="646331"/>
          </a:xfrm>
          <a:prstGeom prst="rect">
            <a:avLst/>
          </a:prstGeom>
          <a:noFill/>
          <a:ln w="34925">
            <a:solidFill>
              <a:srgbClr val="FF0000"/>
            </a:solidFill>
          </a:ln>
        </p:spPr>
        <p:txBody>
          <a:bodyPr wrap="square" rtlCol="0">
            <a:spAutoFit/>
          </a:bodyPr>
          <a:lstStyle/>
          <a:p>
            <a:pPr algn="ctr"/>
            <a:r>
              <a:rPr lang="en-GB" dirty="0"/>
              <a:t>Put of starting, watch TV</a:t>
            </a:r>
          </a:p>
        </p:txBody>
      </p:sp>
      <p:cxnSp>
        <p:nvCxnSpPr>
          <p:cNvPr id="17" name="Straight Arrow Connector 16">
            <a:extLst>
              <a:ext uri="{FF2B5EF4-FFF2-40B4-BE49-F238E27FC236}">
                <a16:creationId xmlns:a16="http://schemas.microsoft.com/office/drawing/2014/main" id="{97B32AEE-892F-4526-B707-E9B864404FB6}"/>
              </a:ext>
            </a:extLst>
          </p:cNvPr>
          <p:cNvCxnSpPr/>
          <p:nvPr/>
        </p:nvCxnSpPr>
        <p:spPr>
          <a:xfrm>
            <a:off x="6739398" y="3126172"/>
            <a:ext cx="665042"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p:nvPr/>
        </p:nvCxnSpPr>
        <p:spPr>
          <a:xfrm flipH="1">
            <a:off x="4845669" y="5008996"/>
            <a:ext cx="1468073"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p:nvPr/>
        </p:nvCxnSpPr>
        <p:spPr>
          <a:xfrm flipV="1">
            <a:off x="3474372" y="3126172"/>
            <a:ext cx="559605"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7694059" y="1278083"/>
            <a:ext cx="2565840" cy="923330"/>
          </a:xfrm>
          <a:prstGeom prst="rect">
            <a:avLst/>
          </a:prstGeom>
          <a:noFill/>
          <a:ln w="34925">
            <a:solidFill>
              <a:srgbClr val="92D050"/>
            </a:solidFill>
          </a:ln>
        </p:spPr>
        <p:txBody>
          <a:bodyPr wrap="square" rtlCol="0">
            <a:spAutoFit/>
          </a:bodyPr>
          <a:lstStyle/>
          <a:p>
            <a:pPr algn="ctr"/>
            <a:r>
              <a:rPr lang="en-GB" dirty="0"/>
              <a:t>Multiple Deadlines coming up for two modules</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flipH="1">
            <a:off x="6731804" y="1664338"/>
            <a:ext cx="746107" cy="39167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itle 1">
            <a:extLst>
              <a:ext uri="{FF2B5EF4-FFF2-40B4-BE49-F238E27FC236}">
                <a16:creationId xmlns:a16="http://schemas.microsoft.com/office/drawing/2014/main" id="{85A104D7-8C53-4257-86B9-6B161F1BA845}"/>
              </a:ext>
            </a:extLst>
          </p:cNvPr>
          <p:cNvSpPr txBox="1">
            <a:spLocks/>
          </p:cNvSpPr>
          <p:nvPr/>
        </p:nvSpPr>
        <p:spPr>
          <a:xfrm>
            <a:off x="2610368" y="573674"/>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a:t>
            </a:r>
          </a:p>
        </p:txBody>
      </p:sp>
      <p:pic>
        <p:nvPicPr>
          <p:cNvPr id="14" name="Picture 13" descr="A picture containing icon&#10;&#10;Description automatically generated">
            <a:extLst>
              <a:ext uri="{FF2B5EF4-FFF2-40B4-BE49-F238E27FC236}">
                <a16:creationId xmlns:a16="http://schemas.microsoft.com/office/drawing/2014/main" id="{08F0905D-D533-41DD-9665-D0E8BEA0948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564933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GB" sz="2800" dirty="0">
                <a:solidFill>
                  <a:srgbClr val="0070C0"/>
                </a:solidFill>
              </a:rPr>
              <a:t>Understanding the Vicious Cycle</a:t>
            </a:r>
          </a:p>
        </p:txBody>
      </p:sp>
      <p:sp>
        <p:nvSpPr>
          <p:cNvPr id="4" name="Rectangle 3"/>
          <p:cNvSpPr/>
          <p:nvPr/>
        </p:nvSpPr>
        <p:spPr>
          <a:xfrm>
            <a:off x="4727848" y="1556792"/>
            <a:ext cx="273630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Situation / Trigger</a:t>
            </a:r>
          </a:p>
          <a:p>
            <a:pPr algn="ctr"/>
            <a:r>
              <a:rPr lang="en-GB" sz="1400" dirty="0"/>
              <a:t>2 assignments due this month</a:t>
            </a:r>
          </a:p>
        </p:txBody>
      </p:sp>
      <p:sp>
        <p:nvSpPr>
          <p:cNvPr id="5" name="Rectangle 4"/>
          <p:cNvSpPr/>
          <p:nvPr/>
        </p:nvSpPr>
        <p:spPr>
          <a:xfrm>
            <a:off x="4727849" y="2852937"/>
            <a:ext cx="2736303" cy="9616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Thoughts</a:t>
            </a:r>
          </a:p>
          <a:p>
            <a:pPr algn="ctr"/>
            <a:r>
              <a:rPr lang="en-GB" sz="1400" dirty="0"/>
              <a:t>There’s too much to do, I can’t cope, I wont do well</a:t>
            </a:r>
          </a:p>
        </p:txBody>
      </p:sp>
      <p:sp>
        <p:nvSpPr>
          <p:cNvPr id="6" name="Rectangle 5"/>
          <p:cNvSpPr/>
          <p:nvPr/>
        </p:nvSpPr>
        <p:spPr>
          <a:xfrm>
            <a:off x="2207568" y="4149080"/>
            <a:ext cx="2520280" cy="10178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Physical Symptoms</a:t>
            </a:r>
          </a:p>
          <a:p>
            <a:pPr algn="ctr"/>
            <a:r>
              <a:rPr lang="en-GB" sz="1400" dirty="0"/>
              <a:t>Tension, tired, nausea </a:t>
            </a:r>
          </a:p>
        </p:txBody>
      </p:sp>
      <p:sp>
        <p:nvSpPr>
          <p:cNvPr id="7" name="Rectangle 6"/>
          <p:cNvSpPr/>
          <p:nvPr/>
        </p:nvSpPr>
        <p:spPr>
          <a:xfrm>
            <a:off x="7752184" y="4149080"/>
            <a:ext cx="2448272"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Emotions</a:t>
            </a:r>
          </a:p>
          <a:p>
            <a:pPr algn="ctr"/>
            <a:r>
              <a:rPr lang="en-GB" sz="1400" dirty="0"/>
              <a:t>Anxious, worried, down</a:t>
            </a:r>
          </a:p>
        </p:txBody>
      </p:sp>
      <p:sp>
        <p:nvSpPr>
          <p:cNvPr id="8" name="Rectangle 7"/>
          <p:cNvSpPr/>
          <p:nvPr/>
        </p:nvSpPr>
        <p:spPr>
          <a:xfrm>
            <a:off x="4840507" y="5341408"/>
            <a:ext cx="2736303" cy="10399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Behaviours</a:t>
            </a:r>
          </a:p>
          <a:p>
            <a:pPr algn="ctr"/>
            <a:r>
              <a:rPr lang="en-GB" sz="1400" dirty="0"/>
              <a:t>Work long hours, cancel exercise class to work</a:t>
            </a:r>
          </a:p>
        </p:txBody>
      </p:sp>
      <p:cxnSp>
        <p:nvCxnSpPr>
          <p:cNvPr id="10" name="Straight Arrow Connector 9"/>
          <p:cNvCxnSpPr/>
          <p:nvPr/>
        </p:nvCxnSpPr>
        <p:spPr>
          <a:xfrm>
            <a:off x="6105893" y="2420888"/>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7637456" y="3296518"/>
            <a:ext cx="725176" cy="52205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7757280" y="5517232"/>
            <a:ext cx="605352" cy="50405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875863" y="5412367"/>
            <a:ext cx="599628" cy="51996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3839202" y="3296518"/>
            <a:ext cx="672953" cy="5760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6158956" y="3972778"/>
            <a:ext cx="9053" cy="119417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4871864" y="4653137"/>
            <a:ext cx="2592288" cy="3110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15" name="Picture 14" descr="A picture containing icon&#10;&#10;Description automatically generated">
            <a:extLst>
              <a:ext uri="{FF2B5EF4-FFF2-40B4-BE49-F238E27FC236}">
                <a16:creationId xmlns:a16="http://schemas.microsoft.com/office/drawing/2014/main" id="{678E93A7-BAD6-4FAB-88BA-6949EA6CE8B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pic>
        <p:nvPicPr>
          <p:cNvPr id="17" name="Picture 23" descr="Newcastle Master 2">
            <a:extLst>
              <a:ext uri="{FF2B5EF4-FFF2-40B4-BE49-F238E27FC236}">
                <a16:creationId xmlns:a16="http://schemas.microsoft.com/office/drawing/2014/main" id="{CE109AFF-5EF2-443B-B9CF-38EA80EA6E2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2203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4456845" y="1716745"/>
            <a:ext cx="2058812" cy="1754326"/>
          </a:xfrm>
          <a:prstGeom prst="rect">
            <a:avLst/>
          </a:prstGeom>
          <a:noFill/>
          <a:ln w="34925">
            <a:solidFill>
              <a:schemeClr val="accent1"/>
            </a:solidFill>
          </a:ln>
        </p:spPr>
        <p:txBody>
          <a:bodyPr wrap="square" rtlCol="0">
            <a:spAutoFit/>
          </a:bodyPr>
          <a:lstStyle/>
          <a:p>
            <a:pPr algn="ctr"/>
            <a:r>
              <a:rPr lang="en-GB" dirty="0"/>
              <a:t>“oh my gosh, I have so much to do, how will I get it all done, I'm going to have to work every hour of every day</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515657" y="4824330"/>
            <a:ext cx="1654343" cy="923330"/>
          </a:xfrm>
          <a:prstGeom prst="rect">
            <a:avLst/>
          </a:prstGeom>
          <a:noFill/>
          <a:ln w="34925">
            <a:solidFill>
              <a:srgbClr val="FFC000"/>
            </a:solidFill>
          </a:ln>
        </p:spPr>
        <p:txBody>
          <a:bodyPr wrap="square" rtlCol="0">
            <a:spAutoFit/>
          </a:bodyPr>
          <a:lstStyle/>
          <a:p>
            <a:pPr algn="ctr"/>
            <a:r>
              <a:rPr lang="en-GB" dirty="0"/>
              <a:t>Feel anxious, on edge, nauseous</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354425" y="4418569"/>
            <a:ext cx="2333877" cy="923330"/>
          </a:xfrm>
          <a:prstGeom prst="rect">
            <a:avLst/>
          </a:prstGeom>
          <a:noFill/>
          <a:ln w="34925">
            <a:solidFill>
              <a:srgbClr val="FF0000"/>
            </a:solidFill>
          </a:ln>
        </p:spPr>
        <p:txBody>
          <a:bodyPr wrap="square" rtlCol="0">
            <a:spAutoFit/>
          </a:bodyPr>
          <a:lstStyle/>
          <a:p>
            <a:pPr algn="ctr"/>
            <a:r>
              <a:rPr lang="en-GB" dirty="0"/>
              <a:t>Cancel all plans that week with friends, go to library 10am-10pm</a:t>
            </a:r>
          </a:p>
        </p:txBody>
      </p:sp>
      <p:cxnSp>
        <p:nvCxnSpPr>
          <p:cNvPr id="17" name="Straight Arrow Connector 16">
            <a:extLst>
              <a:ext uri="{FF2B5EF4-FFF2-40B4-BE49-F238E27FC236}">
                <a16:creationId xmlns:a16="http://schemas.microsoft.com/office/drawing/2014/main" id="{97B32AEE-892F-4526-B707-E9B864404FB6}"/>
              </a:ext>
            </a:extLst>
          </p:cNvPr>
          <p:cNvCxnSpPr/>
          <p:nvPr/>
        </p:nvCxnSpPr>
        <p:spPr>
          <a:xfrm>
            <a:off x="6739398" y="3126172"/>
            <a:ext cx="665042"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p:nvPr/>
        </p:nvCxnSpPr>
        <p:spPr>
          <a:xfrm flipH="1">
            <a:off x="4845669" y="5008996"/>
            <a:ext cx="1468073"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p:nvPr/>
        </p:nvCxnSpPr>
        <p:spPr>
          <a:xfrm flipV="1">
            <a:off x="3474372" y="3126172"/>
            <a:ext cx="559605"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7694059" y="1278083"/>
            <a:ext cx="2565840" cy="923330"/>
          </a:xfrm>
          <a:prstGeom prst="rect">
            <a:avLst/>
          </a:prstGeom>
          <a:noFill/>
          <a:ln w="34925">
            <a:solidFill>
              <a:srgbClr val="92D050"/>
            </a:solidFill>
          </a:ln>
        </p:spPr>
        <p:txBody>
          <a:bodyPr wrap="square" rtlCol="0">
            <a:spAutoFit/>
          </a:bodyPr>
          <a:lstStyle/>
          <a:p>
            <a:pPr algn="ctr"/>
            <a:r>
              <a:rPr lang="en-GB" dirty="0"/>
              <a:t>Multiple Deadlines coming up for two modules</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flipH="1">
            <a:off x="6731804" y="1664338"/>
            <a:ext cx="746107" cy="39167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itle 1">
            <a:extLst>
              <a:ext uri="{FF2B5EF4-FFF2-40B4-BE49-F238E27FC236}">
                <a16:creationId xmlns:a16="http://schemas.microsoft.com/office/drawing/2014/main" id="{85A104D7-8C53-4257-86B9-6B161F1BA845}"/>
              </a:ext>
            </a:extLst>
          </p:cNvPr>
          <p:cNvSpPr txBox="1">
            <a:spLocks/>
          </p:cNvSpPr>
          <p:nvPr/>
        </p:nvSpPr>
        <p:spPr>
          <a:xfrm>
            <a:off x="2610368" y="573674"/>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a:t>
            </a:r>
          </a:p>
        </p:txBody>
      </p:sp>
      <p:pic>
        <p:nvPicPr>
          <p:cNvPr id="14" name="Picture 13" descr="A picture containing icon&#10;&#10;Description automatically generated">
            <a:extLst>
              <a:ext uri="{FF2B5EF4-FFF2-40B4-BE49-F238E27FC236}">
                <a16:creationId xmlns:a16="http://schemas.microsoft.com/office/drawing/2014/main" id="{08F0905D-D533-41DD-9665-D0E8BEA0948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665801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4357726" y="2314144"/>
            <a:ext cx="2058812" cy="1477328"/>
          </a:xfrm>
          <a:prstGeom prst="rect">
            <a:avLst/>
          </a:prstGeom>
          <a:noFill/>
          <a:ln w="34925">
            <a:solidFill>
              <a:schemeClr val="accent1"/>
            </a:solidFill>
          </a:ln>
        </p:spPr>
        <p:txBody>
          <a:bodyPr wrap="square" rtlCol="0">
            <a:spAutoFit/>
          </a:bodyPr>
          <a:lstStyle/>
          <a:p>
            <a:pPr algn="ctr"/>
            <a:r>
              <a:rPr lang="en-GB" dirty="0"/>
              <a:t>“That was exhausting, thank god its done, but probably have not done very well”</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580925" y="4755006"/>
            <a:ext cx="1654343" cy="923330"/>
          </a:xfrm>
          <a:prstGeom prst="rect">
            <a:avLst/>
          </a:prstGeom>
          <a:noFill/>
          <a:ln w="34925">
            <a:solidFill>
              <a:srgbClr val="FFC000"/>
            </a:solidFill>
          </a:ln>
        </p:spPr>
        <p:txBody>
          <a:bodyPr wrap="square" rtlCol="0">
            <a:spAutoFit/>
          </a:bodyPr>
          <a:lstStyle/>
          <a:p>
            <a:pPr algn="ctr"/>
            <a:r>
              <a:rPr lang="en-GB" dirty="0"/>
              <a:t>Feel relieved but tired, low, apprehensive</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352025" y="4478007"/>
            <a:ext cx="2333877" cy="923330"/>
          </a:xfrm>
          <a:prstGeom prst="rect">
            <a:avLst/>
          </a:prstGeom>
          <a:noFill/>
          <a:ln w="34925">
            <a:solidFill>
              <a:srgbClr val="FF0000"/>
            </a:solidFill>
          </a:ln>
        </p:spPr>
        <p:txBody>
          <a:bodyPr wrap="square" rtlCol="0">
            <a:spAutoFit/>
          </a:bodyPr>
          <a:lstStyle/>
          <a:p>
            <a:pPr algn="ctr"/>
            <a:r>
              <a:rPr lang="en-GB" dirty="0"/>
              <a:t>Rest for several days, do not commence nay other work or activity</a:t>
            </a:r>
          </a:p>
        </p:txBody>
      </p:sp>
      <p:cxnSp>
        <p:nvCxnSpPr>
          <p:cNvPr id="17" name="Straight Arrow Connector 16">
            <a:extLst>
              <a:ext uri="{FF2B5EF4-FFF2-40B4-BE49-F238E27FC236}">
                <a16:creationId xmlns:a16="http://schemas.microsoft.com/office/drawing/2014/main" id="{97B32AEE-892F-4526-B707-E9B864404FB6}"/>
              </a:ext>
            </a:extLst>
          </p:cNvPr>
          <p:cNvCxnSpPr/>
          <p:nvPr/>
        </p:nvCxnSpPr>
        <p:spPr>
          <a:xfrm>
            <a:off x="6820463" y="3436158"/>
            <a:ext cx="665042"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p:nvPr/>
        </p:nvCxnSpPr>
        <p:spPr>
          <a:xfrm flipH="1">
            <a:off x="4845669" y="4939672"/>
            <a:ext cx="1468073"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p:nvPr/>
        </p:nvCxnSpPr>
        <p:spPr>
          <a:xfrm flipV="1">
            <a:off x="3320532" y="3429000"/>
            <a:ext cx="559605"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7735156" y="1456663"/>
            <a:ext cx="2301393" cy="923330"/>
          </a:xfrm>
          <a:prstGeom prst="rect">
            <a:avLst/>
          </a:prstGeom>
          <a:noFill/>
          <a:ln w="34925">
            <a:solidFill>
              <a:srgbClr val="92D050"/>
            </a:solidFill>
          </a:ln>
        </p:spPr>
        <p:txBody>
          <a:bodyPr wrap="square" rtlCol="0">
            <a:spAutoFit/>
          </a:bodyPr>
          <a:lstStyle/>
          <a:p>
            <a:pPr algn="ctr"/>
            <a:r>
              <a:rPr lang="en-GB" dirty="0"/>
              <a:t>Deadline reached and assignment handed in. Return home</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flipH="1">
            <a:off x="6661989" y="1906898"/>
            <a:ext cx="746107" cy="39167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itle 1">
            <a:extLst>
              <a:ext uri="{FF2B5EF4-FFF2-40B4-BE49-F238E27FC236}">
                <a16:creationId xmlns:a16="http://schemas.microsoft.com/office/drawing/2014/main" id="{D9981199-7729-4F53-B843-C81775D166D8}"/>
              </a:ext>
            </a:extLst>
          </p:cNvPr>
          <p:cNvSpPr txBox="1">
            <a:spLocks/>
          </p:cNvSpPr>
          <p:nvPr/>
        </p:nvSpPr>
        <p:spPr>
          <a:xfrm>
            <a:off x="2610368" y="573674"/>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a:t>
            </a:r>
          </a:p>
        </p:txBody>
      </p:sp>
      <p:pic>
        <p:nvPicPr>
          <p:cNvPr id="14" name="Picture 13" descr="A picture containing icon&#10;&#10;Description automatically generated">
            <a:extLst>
              <a:ext uri="{FF2B5EF4-FFF2-40B4-BE49-F238E27FC236}">
                <a16:creationId xmlns:a16="http://schemas.microsoft.com/office/drawing/2014/main" id="{3FB3BE13-72BD-4E02-97B1-DA0E129FB533}"/>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775746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1888511"/>
            <a:ext cx="9144000" cy="4245161"/>
          </a:xfrm>
        </p:spPr>
        <p:txBody>
          <a:bodyPr>
            <a:normAutofit fontScale="92500"/>
          </a:bodyPr>
          <a:lstStyle/>
          <a:p>
            <a:pPr algn="l"/>
            <a:r>
              <a:rPr lang="en-GB" dirty="0"/>
              <a:t>In small groups of 2 or 3, consider an example of a time that you felt overwhelmed, stressed, anxious or low in relation to a time you were too busy, overwhelmed, or your life felt out of balance. </a:t>
            </a:r>
          </a:p>
          <a:p>
            <a:pPr algn="l"/>
            <a:r>
              <a:rPr lang="en-GB" dirty="0"/>
              <a:t>Consider:</a:t>
            </a:r>
          </a:p>
          <a:p>
            <a:pPr marL="342900" indent="-342900" algn="l">
              <a:buFontTx/>
              <a:buChar char="-"/>
            </a:pPr>
            <a:r>
              <a:rPr lang="en-GB" dirty="0"/>
              <a:t>What situation, event or “trigger” was happening at the time? (what was happening that meant I was too busy, overwhelmed etc)</a:t>
            </a:r>
          </a:p>
          <a:p>
            <a:pPr marL="342900" indent="-342900" algn="l">
              <a:buFontTx/>
              <a:buChar char="-"/>
            </a:pPr>
            <a:r>
              <a:rPr lang="en-GB" dirty="0"/>
              <a:t>What thoughts were going through your mind then, about the events?</a:t>
            </a:r>
          </a:p>
          <a:p>
            <a:pPr marL="342900" indent="-342900" algn="l">
              <a:buFontTx/>
              <a:buChar char="-"/>
            </a:pPr>
            <a:r>
              <a:rPr lang="en-GB" dirty="0"/>
              <a:t>How did those thoughts make you feel? (emotionally and/or physically)</a:t>
            </a:r>
          </a:p>
          <a:p>
            <a:pPr marL="342900" indent="-342900" algn="l">
              <a:buFontTx/>
              <a:buChar char="-"/>
            </a:pPr>
            <a:r>
              <a:rPr lang="en-GB" dirty="0"/>
              <a:t>How did the way you were feeling make you behave? What did you do at the time?</a:t>
            </a:r>
          </a:p>
          <a:p>
            <a:pPr marL="342900" indent="-342900" algn="l">
              <a:buFontTx/>
              <a:buChar char="-"/>
            </a:pPr>
            <a:r>
              <a:rPr lang="en-GB" dirty="0"/>
              <a:t>Were you in a “vicious cycle?”</a:t>
            </a:r>
          </a:p>
          <a:p>
            <a:pPr marL="342900" indent="-342900" algn="l">
              <a:buFontTx/>
              <a:buChar char="-"/>
            </a:pPr>
            <a:endParaRPr lang="en-GB" dirty="0"/>
          </a:p>
          <a:p>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52EB9200-2200-4301-AD8F-1215BA135D11}"/>
              </a:ext>
            </a:extLst>
          </p:cNvPr>
          <p:cNvSpPr>
            <a:spLocks noGrp="1"/>
          </p:cNvSpPr>
          <p:nvPr>
            <p:ph type="ctrTitle"/>
          </p:nvPr>
        </p:nvSpPr>
        <p:spPr>
          <a:xfrm>
            <a:off x="3016685" y="541337"/>
            <a:ext cx="6158630" cy="866971"/>
          </a:xfrm>
        </p:spPr>
        <p:txBody>
          <a:bodyPr>
            <a:normAutofit/>
          </a:bodyPr>
          <a:lstStyle/>
          <a:p>
            <a:r>
              <a:rPr lang="en-GB" sz="4000" dirty="0">
                <a:solidFill>
                  <a:schemeClr val="accent1">
                    <a:lumMod val="75000"/>
                  </a:schemeClr>
                </a:solidFill>
              </a:rPr>
              <a:t>Over to you</a:t>
            </a:r>
          </a:p>
        </p:txBody>
      </p:sp>
    </p:spTree>
    <p:extLst>
      <p:ext uri="{BB962C8B-B14F-4D97-AF65-F5344CB8AC3E}">
        <p14:creationId xmlns:p14="http://schemas.microsoft.com/office/powerpoint/2010/main" val="3971669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The power of “noticing”</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7"/>
            <a:ext cx="10515600" cy="4351338"/>
          </a:xfrm>
        </p:spPr>
        <p:txBody>
          <a:bodyPr/>
          <a:lstStyle/>
          <a:p>
            <a:r>
              <a:rPr lang="en-GB" dirty="0"/>
              <a:t>Thinking something, and noticing that you are having a thought can be very different experiences</a:t>
            </a:r>
          </a:p>
          <a:p>
            <a:r>
              <a:rPr lang="en-GB" dirty="0"/>
              <a:t>Noticing your thoughts can help you to step back and reflect on what your mind is doing, rather than being embroiled in unhelpful thoughts</a:t>
            </a:r>
          </a:p>
          <a:p>
            <a:pPr lvl="1"/>
            <a:r>
              <a:rPr lang="en-GB" dirty="0"/>
              <a:t>Becoming aware of the thought</a:t>
            </a:r>
          </a:p>
          <a:p>
            <a:pPr lvl="1"/>
            <a:r>
              <a:rPr lang="en-GB" dirty="0"/>
              <a:t>Experiencing it less intensely</a:t>
            </a:r>
          </a:p>
          <a:p>
            <a:pPr lvl="1"/>
            <a:r>
              <a:rPr lang="en-GB" dirty="0"/>
              <a:t>Being aware of it without engaging fully in it</a:t>
            </a:r>
          </a:p>
          <a:p>
            <a:pPr lvl="1"/>
            <a:r>
              <a:rPr lang="en-GB" dirty="0"/>
              <a:t>Seeing it for what it is – an event in your mind, rather than an objective fact</a:t>
            </a:r>
          </a:p>
          <a:p>
            <a:pPr lvl="1"/>
            <a:r>
              <a:rPr lang="en-GB" dirty="0"/>
              <a:t>This can allow us to respond differently to our vicious cycles</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6741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A17BE7F2-9F5C-4F6A-9402-23F864E5837B}"/>
              </a:ext>
            </a:extLst>
          </p:cNvPr>
          <p:cNvSpPr>
            <a:spLocks noGrp="1"/>
          </p:cNvSpPr>
          <p:nvPr>
            <p:ph type="ctrTitle"/>
          </p:nvPr>
        </p:nvSpPr>
        <p:spPr>
          <a:xfrm>
            <a:off x="1523999" y="1041954"/>
            <a:ext cx="9144000" cy="704133"/>
          </a:xfrm>
        </p:spPr>
        <p:txBody>
          <a:bodyPr>
            <a:normAutofit fontScale="90000"/>
          </a:bodyPr>
          <a:lstStyle/>
          <a:p>
            <a:r>
              <a:rPr lang="en-GB" sz="4000" dirty="0">
                <a:solidFill>
                  <a:schemeClr val="accent1">
                    <a:lumMod val="50000"/>
                  </a:schemeClr>
                </a:solidFill>
              </a:rPr>
              <a:t>Behaviour Reinforcement  </a:t>
            </a:r>
            <a:br>
              <a:rPr lang="en-GB" sz="4000" dirty="0">
                <a:solidFill>
                  <a:schemeClr val="accent1">
                    <a:lumMod val="50000"/>
                  </a:schemeClr>
                </a:solidFill>
              </a:rPr>
            </a:br>
            <a:r>
              <a:rPr lang="en-GB" sz="4000" dirty="0">
                <a:solidFill>
                  <a:schemeClr val="accent1">
                    <a:lumMod val="50000"/>
                  </a:schemeClr>
                </a:solidFill>
              </a:rPr>
              <a:t>The Science Behind Motivation</a:t>
            </a:r>
          </a:p>
        </p:txBody>
      </p:sp>
      <p:graphicFrame>
        <p:nvGraphicFramePr>
          <p:cNvPr id="2" name="Table 4">
            <a:extLst>
              <a:ext uri="{FF2B5EF4-FFF2-40B4-BE49-F238E27FC236}">
                <a16:creationId xmlns:a16="http://schemas.microsoft.com/office/drawing/2014/main" id="{5AA5970A-8C9E-4E36-B352-B4E6B65B4D6B}"/>
              </a:ext>
            </a:extLst>
          </p:cNvPr>
          <p:cNvGraphicFramePr>
            <a:graphicFrameLocks noGrp="1"/>
          </p:cNvGraphicFramePr>
          <p:nvPr/>
        </p:nvGraphicFramePr>
        <p:xfrm>
          <a:off x="1428997" y="2124629"/>
          <a:ext cx="9615056" cy="3691417"/>
        </p:xfrm>
        <a:graphic>
          <a:graphicData uri="http://schemas.openxmlformats.org/drawingml/2006/table">
            <a:tbl>
              <a:tblPr firstRow="1" bandRow="1">
                <a:tableStyleId>{5C22544A-7EE6-4342-B048-85BDC9FD1C3A}</a:tableStyleId>
              </a:tblPr>
              <a:tblGrid>
                <a:gridCol w="4807528">
                  <a:extLst>
                    <a:ext uri="{9D8B030D-6E8A-4147-A177-3AD203B41FA5}">
                      <a16:colId xmlns:a16="http://schemas.microsoft.com/office/drawing/2014/main" val="2176416395"/>
                    </a:ext>
                  </a:extLst>
                </a:gridCol>
                <a:gridCol w="4807528">
                  <a:extLst>
                    <a:ext uri="{9D8B030D-6E8A-4147-A177-3AD203B41FA5}">
                      <a16:colId xmlns:a16="http://schemas.microsoft.com/office/drawing/2014/main" val="4140321174"/>
                    </a:ext>
                  </a:extLst>
                </a:gridCol>
              </a:tblGrid>
              <a:tr h="1699624">
                <a:tc>
                  <a:txBody>
                    <a:bodyPr/>
                    <a:lstStyle/>
                    <a:p>
                      <a:pPr algn="ctr"/>
                      <a:endParaRPr lang="en-GB" sz="2800" dirty="0"/>
                    </a:p>
                    <a:p>
                      <a:pPr algn="ctr"/>
                      <a:r>
                        <a:rPr lang="en-GB" sz="2800" dirty="0"/>
                        <a:t>Positive Reinforcement </a:t>
                      </a:r>
                    </a:p>
                  </a:txBody>
                  <a:tcPr/>
                </a:tc>
                <a:tc>
                  <a:txBody>
                    <a:bodyPr/>
                    <a:lstStyle/>
                    <a:p>
                      <a:r>
                        <a:rPr lang="en-GB" dirty="0"/>
                        <a:t>Something rewarding, pleasant, or gratifying follows a behaviour (doing something to feel good or achieved) – This increases the likelihood of the behaviour occurring again</a:t>
                      </a:r>
                    </a:p>
                  </a:txBody>
                  <a:tcPr/>
                </a:tc>
                <a:extLst>
                  <a:ext uri="{0D108BD9-81ED-4DB2-BD59-A6C34878D82A}">
                    <a16:rowId xmlns:a16="http://schemas.microsoft.com/office/drawing/2014/main" val="813113090"/>
                  </a:ext>
                </a:extLst>
              </a:tr>
              <a:tr h="1991793">
                <a:tc>
                  <a:txBody>
                    <a:bodyPr/>
                    <a:lstStyle/>
                    <a:p>
                      <a:pPr algn="ctr"/>
                      <a:endParaRPr lang="en-GB" sz="2800" dirty="0"/>
                    </a:p>
                    <a:p>
                      <a:pPr algn="ctr"/>
                      <a:r>
                        <a:rPr lang="en-GB" sz="2800" dirty="0"/>
                        <a:t>Negative Reinforcement </a:t>
                      </a:r>
                    </a:p>
                  </a:txBody>
                  <a:tcPr/>
                </a:tc>
                <a:tc>
                  <a:txBody>
                    <a:bodyPr/>
                    <a:lstStyle/>
                    <a:p>
                      <a:r>
                        <a:rPr lang="en-GB" dirty="0"/>
                        <a:t>Something unwanted or unpleasant reducing (a distressing feeling) goes away as a result of a behaviour (e.g. avoidance) – Nothing bad happens imminently so this increases the likelihood of the behaviour occurring again</a:t>
                      </a:r>
                    </a:p>
                  </a:txBody>
                  <a:tcPr/>
                </a:tc>
                <a:extLst>
                  <a:ext uri="{0D108BD9-81ED-4DB2-BD59-A6C34878D82A}">
                    <a16:rowId xmlns:a16="http://schemas.microsoft.com/office/drawing/2014/main" val="3928916024"/>
                  </a:ext>
                </a:extLst>
              </a:tr>
            </a:tbl>
          </a:graphicData>
        </a:graphic>
      </p:graphicFrame>
    </p:spTree>
    <p:extLst>
      <p:ext uri="{BB962C8B-B14F-4D97-AF65-F5344CB8AC3E}">
        <p14:creationId xmlns:p14="http://schemas.microsoft.com/office/powerpoint/2010/main" val="1580815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19536" y="44624"/>
            <a:ext cx="8229600" cy="908720"/>
          </a:xfrm>
        </p:spPr>
        <p:txBody>
          <a:bodyPr>
            <a:normAutofit/>
          </a:bodyPr>
          <a:lstStyle/>
          <a:p>
            <a:pPr algn="ctr"/>
            <a:r>
              <a:rPr lang="en-GB" sz="2800" dirty="0">
                <a:solidFill>
                  <a:schemeClr val="accent1">
                    <a:lumMod val="50000"/>
                  </a:schemeClr>
                </a:solidFill>
              </a:rPr>
              <a:t>The Science Behind Motivation</a:t>
            </a:r>
            <a:endParaRPr lang="en-GB" sz="2800" dirty="0"/>
          </a:p>
        </p:txBody>
      </p:sp>
      <p:sp>
        <p:nvSpPr>
          <p:cNvPr id="4" name="Rectangle 3"/>
          <p:cNvSpPr/>
          <p:nvPr/>
        </p:nvSpPr>
        <p:spPr>
          <a:xfrm>
            <a:off x="1919536" y="1267289"/>
            <a:ext cx="1872208"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Life events perceived to be negative/stressful</a:t>
            </a:r>
          </a:p>
        </p:txBody>
      </p:sp>
      <p:cxnSp>
        <p:nvCxnSpPr>
          <p:cNvPr id="6" name="Straight Arrow Connector 5"/>
          <p:cNvCxnSpPr/>
          <p:nvPr/>
        </p:nvCxnSpPr>
        <p:spPr>
          <a:xfrm>
            <a:off x="3925618" y="1663333"/>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4367808" y="941782"/>
            <a:ext cx="2808312" cy="14431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Behaviours change – certain behaviours are restricted </a:t>
            </a:r>
          </a:p>
          <a:p>
            <a:pPr algn="ctr"/>
            <a:r>
              <a:rPr lang="en-GB" sz="1400" dirty="0"/>
              <a:t>= low levels of positive reinforcement</a:t>
            </a:r>
          </a:p>
        </p:txBody>
      </p:sp>
      <p:cxnSp>
        <p:nvCxnSpPr>
          <p:cNvPr id="9" name="Straight Arrow Connector 8"/>
          <p:cNvCxnSpPr/>
          <p:nvPr/>
        </p:nvCxnSpPr>
        <p:spPr>
          <a:xfrm>
            <a:off x="7320136" y="1557372"/>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896200" y="1106196"/>
            <a:ext cx="2160240" cy="14431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Sad, stressed, anxious, low energy,  </a:t>
            </a:r>
            <a:r>
              <a:rPr lang="en-GB" sz="2400" b="1" dirty="0"/>
              <a:t>Biochemical Changes</a:t>
            </a:r>
          </a:p>
        </p:txBody>
      </p:sp>
      <p:cxnSp>
        <p:nvCxnSpPr>
          <p:cNvPr id="13" name="Straight Arrow Connector 12"/>
          <p:cNvCxnSpPr/>
          <p:nvPr/>
        </p:nvCxnSpPr>
        <p:spPr>
          <a:xfrm flipH="1">
            <a:off x="8346250" y="2708920"/>
            <a:ext cx="414046" cy="6120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9480376" y="2708920"/>
            <a:ext cx="288032" cy="1440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8976320" y="4393738"/>
            <a:ext cx="1584176"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Secondary coping – avoiding, procrastinating</a:t>
            </a:r>
          </a:p>
        </p:txBody>
      </p:sp>
      <p:sp>
        <p:nvSpPr>
          <p:cNvPr id="19" name="Rectangle 18"/>
          <p:cNvSpPr/>
          <p:nvPr/>
        </p:nvSpPr>
        <p:spPr>
          <a:xfrm>
            <a:off x="7174498" y="3519010"/>
            <a:ext cx="1584176"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Secondary coping – Overworking, doing as much as possible</a:t>
            </a:r>
          </a:p>
        </p:txBody>
      </p:sp>
      <p:cxnSp>
        <p:nvCxnSpPr>
          <p:cNvPr id="22" name="Straight Arrow Connector 21"/>
          <p:cNvCxnSpPr/>
          <p:nvPr/>
        </p:nvCxnSpPr>
        <p:spPr>
          <a:xfrm flipH="1">
            <a:off x="6611983" y="4149080"/>
            <a:ext cx="3616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4979876" y="3506637"/>
            <a:ext cx="1584176" cy="12241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Burnout</a:t>
            </a:r>
          </a:p>
          <a:p>
            <a:pPr algn="ctr"/>
            <a:r>
              <a:rPr lang="en-GB" sz="1400" dirty="0"/>
              <a:t>Anxiety Problems</a:t>
            </a:r>
          </a:p>
        </p:txBody>
      </p:sp>
      <p:cxnSp>
        <p:nvCxnSpPr>
          <p:cNvPr id="26" name="Straight Arrow Connector 25"/>
          <p:cNvCxnSpPr/>
          <p:nvPr/>
        </p:nvCxnSpPr>
        <p:spPr>
          <a:xfrm flipH="1">
            <a:off x="6572015" y="5661248"/>
            <a:ext cx="21602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4789382" y="5149822"/>
            <a:ext cx="1584176" cy="12241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Low mood</a:t>
            </a:r>
          </a:p>
          <a:p>
            <a:pPr algn="ctr"/>
            <a:r>
              <a:rPr lang="en-GB" sz="1400" dirty="0"/>
              <a:t>Negative thoughts</a:t>
            </a:r>
          </a:p>
        </p:txBody>
      </p:sp>
      <p:cxnSp>
        <p:nvCxnSpPr>
          <p:cNvPr id="31" name="Straight Arrow Connector 30"/>
          <p:cNvCxnSpPr/>
          <p:nvPr/>
        </p:nvCxnSpPr>
        <p:spPr>
          <a:xfrm>
            <a:off x="5555000" y="2600908"/>
            <a:ext cx="0" cy="61206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4748792" y="4077072"/>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4583832" y="5661248"/>
            <a:ext cx="1440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p:cNvCxnSpPr>
          <p:nvPr/>
        </p:nvCxnSpPr>
        <p:spPr>
          <a:xfrm flipV="1">
            <a:off x="4583832" y="2600908"/>
            <a:ext cx="0" cy="30603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V="1">
            <a:off x="4583832" y="3140968"/>
            <a:ext cx="0"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53616" y="6173903"/>
            <a:ext cx="5004048" cy="400110"/>
          </a:xfrm>
          <a:prstGeom prst="rect">
            <a:avLst/>
          </a:prstGeom>
          <a:noFill/>
          <a:ln>
            <a:noFill/>
          </a:ln>
        </p:spPr>
        <p:txBody>
          <a:bodyPr wrap="square" rtlCol="0">
            <a:spAutoFit/>
          </a:bodyPr>
          <a:lstStyle/>
          <a:p>
            <a:r>
              <a:rPr lang="en-GB" sz="1000" dirty="0"/>
              <a:t>Adapted from Martell et al, 2001</a:t>
            </a:r>
          </a:p>
          <a:p>
            <a:r>
              <a:rPr lang="en-GB" sz="1000" dirty="0"/>
              <a:t>Based on behavioural theory / operant conditioning i.e. + &amp; - reinforcement</a:t>
            </a:r>
          </a:p>
        </p:txBody>
      </p:sp>
      <p:cxnSp>
        <p:nvCxnSpPr>
          <p:cNvPr id="5" name="Straight Arrow Connector 4"/>
          <p:cNvCxnSpPr/>
          <p:nvPr/>
        </p:nvCxnSpPr>
        <p:spPr>
          <a:xfrm>
            <a:off x="6973645" y="4149080"/>
            <a:ext cx="14239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8654689" y="5661248"/>
            <a:ext cx="14239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5" name="Picture 23" descr="Newcastle Master 2">
            <a:extLst>
              <a:ext uri="{FF2B5EF4-FFF2-40B4-BE49-F238E27FC236}">
                <a16:creationId xmlns:a16="http://schemas.microsoft.com/office/drawing/2014/main" id="{19E109E5-D704-4374-8008-A772BDDCD485}"/>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27" descr="A picture containing icon&#10;&#10;Description automatically generated">
            <a:extLst>
              <a:ext uri="{FF2B5EF4-FFF2-40B4-BE49-F238E27FC236}">
                <a16:creationId xmlns:a16="http://schemas.microsoft.com/office/drawing/2014/main" id="{C0A2BAB3-953B-4AAB-9E68-EEDCB14A7FF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36986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055813" y="1243393"/>
            <a:ext cx="8374062" cy="4706085"/>
          </a:xfrm>
        </p:spPr>
      </p:pic>
      <p:pic>
        <p:nvPicPr>
          <p:cNvPr id="3" name="Picture 23" descr="Newcastle Master 2">
            <a:extLst>
              <a:ext uri="{FF2B5EF4-FFF2-40B4-BE49-F238E27FC236}">
                <a16:creationId xmlns:a16="http://schemas.microsoft.com/office/drawing/2014/main" id="{4FDD41A8-AFBD-4712-8022-333674A7DE03}"/>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picture containing icon&#10;&#10;Description automatically generated">
            <a:extLst>
              <a:ext uri="{FF2B5EF4-FFF2-40B4-BE49-F238E27FC236}">
                <a16:creationId xmlns:a16="http://schemas.microsoft.com/office/drawing/2014/main" id="{A7FFF94C-0A4B-4061-959E-C755C44EE2DD}"/>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2">
            <a:extLst>
              <a:ext uri="{FF2B5EF4-FFF2-40B4-BE49-F238E27FC236}">
                <a16:creationId xmlns:a16="http://schemas.microsoft.com/office/drawing/2014/main" id="{A2D4F050-2686-497D-9A05-A45EAC792ABE}"/>
              </a:ext>
            </a:extLst>
          </p:cNvPr>
          <p:cNvSpPr>
            <a:spLocks noGrp="1"/>
          </p:cNvSpPr>
          <p:nvPr>
            <p:ph type="title"/>
          </p:nvPr>
        </p:nvSpPr>
        <p:spPr>
          <a:xfrm>
            <a:off x="1981200" y="173955"/>
            <a:ext cx="8229600" cy="908720"/>
          </a:xfrm>
        </p:spPr>
        <p:txBody>
          <a:bodyPr>
            <a:normAutofit/>
          </a:bodyPr>
          <a:lstStyle/>
          <a:p>
            <a:pPr algn="ctr"/>
            <a:r>
              <a:rPr lang="en-GB" sz="2800" dirty="0">
                <a:solidFill>
                  <a:schemeClr val="accent1">
                    <a:lumMod val="50000"/>
                  </a:schemeClr>
                </a:solidFill>
              </a:rPr>
              <a:t>The Science Behind Motivation</a:t>
            </a:r>
            <a:endParaRPr lang="en-GB" sz="2800" dirty="0"/>
          </a:p>
        </p:txBody>
      </p:sp>
    </p:spTree>
    <p:extLst>
      <p:ext uri="{BB962C8B-B14F-4D97-AF65-F5344CB8AC3E}">
        <p14:creationId xmlns:p14="http://schemas.microsoft.com/office/powerpoint/2010/main" val="3866292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709980" y="1082675"/>
            <a:ext cx="9144000" cy="643933"/>
          </a:xfrm>
        </p:spPr>
        <p:txBody>
          <a:bodyPr>
            <a:normAutofit/>
          </a:bodyPr>
          <a:lstStyle/>
          <a:p>
            <a:r>
              <a:rPr lang="en-GB" sz="4000" dirty="0">
                <a:solidFill>
                  <a:schemeClr val="accent1">
                    <a:lumMod val="75000"/>
                  </a:schemeClr>
                </a:solidFill>
              </a:rPr>
              <a:t>PTTRC Mind Management Workshops</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1024180" y="2012641"/>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Our clinic – Psychological Therapies Training and Research Clinic – data is required to help us develop these groups and understand what works</a:t>
            </a:r>
          </a:p>
          <a:p>
            <a:pPr marL="342900" indent="-342900" algn="l">
              <a:buFont typeface="Arial" panose="020B0604020202020204" pitchFamily="34" charset="0"/>
              <a:buChar char="•"/>
            </a:pPr>
            <a:r>
              <a:rPr lang="en-GB" dirty="0"/>
              <a:t>Our roles: Cognitive Behavioural Therapists and Clinical Psychologists (and trainee clinicians)</a:t>
            </a:r>
          </a:p>
          <a:p>
            <a:pPr marL="342900" indent="-342900" algn="l">
              <a:buFont typeface="Arial" panose="020B0604020202020204" pitchFamily="34" charset="0"/>
              <a:buChar char="•"/>
            </a:pPr>
            <a:r>
              <a:rPr lang="en-GB" dirty="0"/>
              <a:t>The purpose of these workshops – to reach a greater number of students experiencing common emotional problems and stressors</a:t>
            </a:r>
          </a:p>
          <a:p>
            <a:pPr marL="342900" indent="-342900" algn="l">
              <a:buFont typeface="Arial" panose="020B0604020202020204" pitchFamily="34" charset="0"/>
              <a:buChar char="•"/>
            </a:pPr>
            <a:r>
              <a:rPr lang="en-GB" dirty="0"/>
              <a:t>Based fully on the student voices and reports of what issues cause you distress</a:t>
            </a:r>
          </a:p>
          <a:p>
            <a:pPr marL="342900" indent="-342900" algn="l">
              <a:buFont typeface="Arial" panose="020B0604020202020204" pitchFamily="34" charset="0"/>
              <a:buChar char="•"/>
            </a:pPr>
            <a:r>
              <a:rPr lang="en-GB" dirty="0"/>
              <a:t>Based on Cognitive Behavioural Therapy (CBT)</a:t>
            </a:r>
          </a:p>
          <a:p>
            <a:pPr marL="342900" indent="-342900" algn="l">
              <a:buFont typeface="Arial" panose="020B0604020202020204" pitchFamily="34" charset="0"/>
              <a:buChar char="•"/>
            </a:pPr>
            <a:r>
              <a:rPr lang="en-GB" dirty="0"/>
              <a:t>Invitation to learn new skills and meet new people</a:t>
            </a:r>
          </a:p>
        </p:txBody>
      </p:sp>
    </p:spTree>
    <p:extLst>
      <p:ext uri="{BB962C8B-B14F-4D97-AF65-F5344CB8AC3E}">
        <p14:creationId xmlns:p14="http://schemas.microsoft.com/office/powerpoint/2010/main" val="2685204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noChangeArrowheads="1"/>
          </p:cNvSpPr>
          <p:nvPr>
            <p:ph type="title"/>
          </p:nvPr>
        </p:nvSpPr>
        <p:spPr>
          <a:xfrm>
            <a:off x="2152650" y="231586"/>
            <a:ext cx="7729728" cy="1188720"/>
          </a:xfrm>
          <a:noFill/>
          <a:ln>
            <a:noFill/>
          </a:ln>
        </p:spPr>
        <p:txBody>
          <a:bodyPr/>
          <a:lstStyle/>
          <a:p>
            <a:pPr algn="ctr"/>
            <a:r>
              <a:rPr lang="en-GB" altLang="en-US" dirty="0">
                <a:solidFill>
                  <a:srgbClr val="0070C0"/>
                </a:solidFill>
              </a:rPr>
              <a:t>Motivation…</a:t>
            </a:r>
          </a:p>
        </p:txBody>
      </p:sp>
      <p:sp>
        <p:nvSpPr>
          <p:cNvPr id="3" name="Content Placeholder 2"/>
          <p:cNvSpPr>
            <a:spLocks noGrp="1"/>
          </p:cNvSpPr>
          <p:nvPr>
            <p:ph idx="1"/>
          </p:nvPr>
        </p:nvSpPr>
        <p:spPr>
          <a:xfrm>
            <a:off x="946110" y="1820491"/>
            <a:ext cx="10466528" cy="4351337"/>
          </a:xfrm>
        </p:spPr>
        <p:txBody>
          <a:bodyPr rtlCol="0">
            <a:normAutofit/>
          </a:bodyPr>
          <a:lstStyle/>
          <a:p>
            <a:pPr>
              <a:defRPr/>
            </a:pPr>
            <a:r>
              <a:rPr lang="en-GB" dirty="0"/>
              <a:t>It can be easy to put things off because we aren’t feeling motivated.</a:t>
            </a:r>
          </a:p>
          <a:p>
            <a:pPr>
              <a:defRPr/>
            </a:pPr>
            <a:r>
              <a:rPr lang="en-GB" dirty="0"/>
              <a:t>Motivation is self-driven – if we wait to just feel motivated it might not happen.</a:t>
            </a:r>
          </a:p>
          <a:p>
            <a:pPr>
              <a:defRPr/>
            </a:pPr>
            <a:r>
              <a:rPr lang="en-GB" dirty="0"/>
              <a:t>We have to push ourselves to do things to build motivation back up </a:t>
            </a:r>
          </a:p>
          <a:p>
            <a:pPr>
              <a:defRPr/>
            </a:pPr>
            <a:endParaRPr lang="en-GB" dirty="0"/>
          </a:p>
          <a:p>
            <a:pPr marL="0" indent="0">
              <a:buNone/>
              <a:defRPr/>
            </a:pPr>
            <a:endParaRPr lang="en-GB" dirty="0"/>
          </a:p>
        </p:txBody>
      </p:sp>
      <p:graphicFrame>
        <p:nvGraphicFramePr>
          <p:cNvPr id="5" name="Diagram 4"/>
          <p:cNvGraphicFramePr/>
          <p:nvPr/>
        </p:nvGraphicFramePr>
        <p:xfrm>
          <a:off x="3019954" y="3223116"/>
          <a:ext cx="6492552" cy="32753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ext uri="{D42A27DB-BD31-4B8C-83A1-F6EECF244321}">
                <p14:modId xmlns:p14="http://schemas.microsoft.com/office/powerpoint/2010/main" val="3799668906"/>
              </p:ext>
            </p:extLst>
          </p:nvPr>
        </p:nvGraphicFramePr>
        <p:xfrm>
          <a:off x="3019954" y="4393431"/>
          <a:ext cx="6492552" cy="32753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7" name="Picture 23" descr="Newcastle Master 2">
            <a:extLst>
              <a:ext uri="{FF2B5EF4-FFF2-40B4-BE49-F238E27FC236}">
                <a16:creationId xmlns:a16="http://schemas.microsoft.com/office/drawing/2014/main" id="{CDF26290-FE94-4A66-A890-0247888852F9}"/>
              </a:ext>
            </a:extLst>
          </p:cNvPr>
          <p:cNvPicPr>
            <a:picLocks noChangeAspect="1" noChangeArrowheads="1"/>
          </p:cNvPicPr>
          <p:nvPr/>
        </p:nvPicPr>
        <p:blipFill>
          <a:blip r:embed="rId1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A picture containing icon&#10;&#10;Description automatically generated">
            <a:extLst>
              <a:ext uri="{FF2B5EF4-FFF2-40B4-BE49-F238E27FC236}">
                <a16:creationId xmlns:a16="http://schemas.microsoft.com/office/drawing/2014/main" id="{D3D26AD6-9E56-4704-8211-E12C4120F7C0}"/>
              </a:ext>
            </a:extLst>
          </p:cNvPr>
          <p:cNvPicPr>
            <a:picLocks noChangeAspect="1"/>
          </p:cNvPicPr>
          <p:nvPr/>
        </p:nvPicPr>
        <p:blipFill>
          <a:blip r:embed="rId1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586641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Exercise</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3" name="TextBox 2"/>
          <p:cNvSpPr txBox="1"/>
          <p:nvPr/>
        </p:nvSpPr>
        <p:spPr>
          <a:xfrm>
            <a:off x="772049" y="2132039"/>
            <a:ext cx="10720637" cy="2677656"/>
          </a:xfrm>
          <a:prstGeom prst="rect">
            <a:avLst/>
          </a:prstGeom>
          <a:noFill/>
        </p:spPr>
        <p:txBody>
          <a:bodyPr wrap="square" rtlCol="0">
            <a:spAutoFit/>
          </a:bodyPr>
          <a:lstStyle/>
          <a:p>
            <a:pPr marL="285750" indent="-285750">
              <a:buFont typeface="Arial" panose="020B0604020202020204" pitchFamily="34" charset="0"/>
              <a:buChar char="•"/>
            </a:pPr>
            <a:r>
              <a:rPr lang="en-GB" sz="2800" dirty="0"/>
              <a:t>Think of a time you have struggled with motivation and have been procrastinating</a:t>
            </a:r>
          </a:p>
          <a:p>
            <a:pPr marL="285750" indent="-285750">
              <a:buFont typeface="Arial" panose="020B0604020202020204" pitchFamily="34" charset="0"/>
              <a:buChar char="•"/>
            </a:pPr>
            <a:r>
              <a:rPr lang="en-GB" sz="2800" dirty="0"/>
              <a:t>Looking at the science behind motivation has this made you understand that event any better?</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Anyone willing to share?</a:t>
            </a:r>
          </a:p>
        </p:txBody>
      </p:sp>
    </p:spTree>
    <p:extLst>
      <p:ext uri="{BB962C8B-B14F-4D97-AF65-F5344CB8AC3E}">
        <p14:creationId xmlns:p14="http://schemas.microsoft.com/office/powerpoint/2010/main" val="752380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8" name="Title 1">
            <a:extLst>
              <a:ext uri="{FF2B5EF4-FFF2-40B4-BE49-F238E27FC236}">
                <a16:creationId xmlns:a16="http://schemas.microsoft.com/office/drawing/2014/main" id="{F3922ED8-F17D-44D9-BAD2-E0D5601014FA}"/>
              </a:ext>
            </a:extLst>
          </p:cNvPr>
          <p:cNvSpPr>
            <a:spLocks noGrp="1"/>
          </p:cNvSpPr>
          <p:nvPr>
            <p:ph type="ctrTitle"/>
          </p:nvPr>
        </p:nvSpPr>
        <p:spPr>
          <a:xfrm>
            <a:off x="2837032" y="827847"/>
            <a:ext cx="6751093" cy="643933"/>
          </a:xfrm>
        </p:spPr>
        <p:txBody>
          <a:bodyPr>
            <a:normAutofit fontScale="90000"/>
          </a:bodyPr>
          <a:lstStyle/>
          <a:p>
            <a:r>
              <a:rPr lang="en-GB" sz="4000" dirty="0">
                <a:solidFill>
                  <a:schemeClr val="accent1">
                    <a:lumMod val="75000"/>
                  </a:schemeClr>
                </a:solidFill>
              </a:rPr>
              <a:t>‘Striking The Balance’</a:t>
            </a:r>
            <a:br>
              <a:rPr lang="en-GB" sz="4000" dirty="0">
                <a:solidFill>
                  <a:schemeClr val="accent1">
                    <a:lumMod val="75000"/>
                  </a:schemeClr>
                </a:solidFill>
              </a:rPr>
            </a:br>
            <a:r>
              <a:rPr lang="en-GB" sz="4000" dirty="0">
                <a:solidFill>
                  <a:schemeClr val="accent1">
                    <a:lumMod val="75000"/>
                  </a:schemeClr>
                </a:solidFill>
              </a:rPr>
              <a:t>Types of Behaviour</a:t>
            </a:r>
          </a:p>
        </p:txBody>
      </p:sp>
      <p:sp>
        <p:nvSpPr>
          <p:cNvPr id="2" name="Rectangle 1">
            <a:extLst>
              <a:ext uri="{FF2B5EF4-FFF2-40B4-BE49-F238E27FC236}">
                <a16:creationId xmlns:a16="http://schemas.microsoft.com/office/drawing/2014/main" id="{A67B4704-FA87-46FA-89A4-CD08193D3041}"/>
              </a:ext>
            </a:extLst>
          </p:cNvPr>
          <p:cNvSpPr/>
          <p:nvPr/>
        </p:nvSpPr>
        <p:spPr>
          <a:xfrm>
            <a:off x="894456" y="1983487"/>
            <a:ext cx="1420481" cy="3785652"/>
          </a:xfrm>
          <a:prstGeom prst="rect">
            <a:avLst/>
          </a:prstGeom>
          <a:noFill/>
        </p:spPr>
        <p:txBody>
          <a:bodyPr wrap="square" lIns="91440" tIns="45720" rIns="91440" bIns="45720">
            <a:spAutoFit/>
          </a:bodyPr>
          <a:lstStyle/>
          <a:p>
            <a:pPr algn="ctr"/>
            <a:r>
              <a:rPr lang="en-US" sz="8000" b="1" cap="none" spc="0" dirty="0">
                <a:ln w="22225">
                  <a:solidFill>
                    <a:schemeClr val="accent2"/>
                  </a:solidFill>
                  <a:prstDash val="solid"/>
                </a:ln>
                <a:solidFill>
                  <a:schemeClr val="accent2">
                    <a:lumMod val="40000"/>
                    <a:lumOff val="60000"/>
                  </a:schemeClr>
                </a:solidFill>
                <a:effectLst/>
              </a:rPr>
              <a:t>R</a:t>
            </a:r>
          </a:p>
          <a:p>
            <a:pPr algn="ctr"/>
            <a:r>
              <a:rPr lang="en-US" sz="8000" b="1" dirty="0">
                <a:ln w="22225">
                  <a:solidFill>
                    <a:schemeClr val="accent2"/>
                  </a:solidFill>
                  <a:prstDash val="solid"/>
                </a:ln>
                <a:solidFill>
                  <a:schemeClr val="accent2">
                    <a:lumMod val="40000"/>
                    <a:lumOff val="60000"/>
                  </a:schemeClr>
                </a:solidFill>
              </a:rPr>
              <a:t>N</a:t>
            </a:r>
          </a:p>
          <a:p>
            <a:pPr algn="ctr"/>
            <a:r>
              <a:rPr lang="en-US" sz="8000" b="1" cap="none" spc="0" dirty="0">
                <a:ln w="22225">
                  <a:solidFill>
                    <a:schemeClr val="accent2"/>
                  </a:solidFill>
                  <a:prstDash val="solid"/>
                </a:ln>
                <a:solidFill>
                  <a:schemeClr val="accent2">
                    <a:lumMod val="40000"/>
                    <a:lumOff val="60000"/>
                  </a:schemeClr>
                </a:solidFill>
                <a:effectLst/>
              </a:rPr>
              <a:t>P</a:t>
            </a:r>
          </a:p>
        </p:txBody>
      </p:sp>
      <p:sp>
        <p:nvSpPr>
          <p:cNvPr id="3" name="TextBox 2">
            <a:extLst>
              <a:ext uri="{FF2B5EF4-FFF2-40B4-BE49-F238E27FC236}">
                <a16:creationId xmlns:a16="http://schemas.microsoft.com/office/drawing/2014/main" id="{3E5400E8-282B-4D11-B3A7-35D2CD28B3E8}"/>
              </a:ext>
            </a:extLst>
          </p:cNvPr>
          <p:cNvSpPr txBox="1"/>
          <p:nvPr/>
        </p:nvSpPr>
        <p:spPr>
          <a:xfrm>
            <a:off x="2222340" y="2168153"/>
            <a:ext cx="8843058" cy="3416320"/>
          </a:xfrm>
          <a:prstGeom prst="rect">
            <a:avLst/>
          </a:prstGeom>
          <a:noFill/>
        </p:spPr>
        <p:txBody>
          <a:bodyPr wrap="square" rtlCol="0">
            <a:spAutoFit/>
          </a:bodyPr>
          <a:lstStyle/>
          <a:p>
            <a:r>
              <a:rPr lang="en-GB" sz="2400" dirty="0">
                <a:solidFill>
                  <a:schemeClr val="accent1"/>
                </a:solidFill>
              </a:rPr>
              <a:t>ROUTINE</a:t>
            </a:r>
            <a:r>
              <a:rPr lang="en-GB" dirty="0"/>
              <a:t>  - Day to day behaviour and activity e.g. getting up, washing, cleaning, cooking, eating, making bed etc </a:t>
            </a:r>
            <a:r>
              <a:rPr lang="en-GB" dirty="0" err="1"/>
              <a:t>etc</a:t>
            </a:r>
            <a:endParaRPr lang="en-GB" dirty="0"/>
          </a:p>
          <a:p>
            <a:endParaRPr lang="en-GB" dirty="0"/>
          </a:p>
          <a:p>
            <a:endParaRPr lang="en-GB" dirty="0"/>
          </a:p>
          <a:p>
            <a:r>
              <a:rPr lang="en-GB" sz="2400" dirty="0">
                <a:solidFill>
                  <a:schemeClr val="accent1">
                    <a:lumMod val="75000"/>
                  </a:schemeClr>
                </a:solidFill>
              </a:rPr>
              <a:t>NECESSARY</a:t>
            </a:r>
            <a:r>
              <a:rPr lang="en-GB" dirty="0"/>
              <a:t> – Things that we must do, as if we don’t do them they have consequences e.g. going to work/university, paying bills, completing assignments, handing assignments in to the deadline</a:t>
            </a:r>
          </a:p>
          <a:p>
            <a:endParaRPr lang="en-GB" dirty="0"/>
          </a:p>
          <a:p>
            <a:endParaRPr lang="en-GB" dirty="0"/>
          </a:p>
          <a:p>
            <a:r>
              <a:rPr lang="en-GB" sz="2400" dirty="0">
                <a:solidFill>
                  <a:schemeClr val="accent1">
                    <a:lumMod val="50000"/>
                  </a:schemeClr>
                </a:solidFill>
              </a:rPr>
              <a:t>PLEASURABLE </a:t>
            </a:r>
            <a:r>
              <a:rPr lang="en-GB" dirty="0"/>
              <a:t>– Things that we do which bring us joy e.g. spending time with friends, hobbies, phoning family, exercise/sports (could be necessary!), watching tv/films </a:t>
            </a:r>
          </a:p>
        </p:txBody>
      </p:sp>
    </p:spTree>
    <p:extLst>
      <p:ext uri="{BB962C8B-B14F-4D97-AF65-F5344CB8AC3E}">
        <p14:creationId xmlns:p14="http://schemas.microsoft.com/office/powerpoint/2010/main" val="25232659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8" name="Title 1">
            <a:extLst>
              <a:ext uri="{FF2B5EF4-FFF2-40B4-BE49-F238E27FC236}">
                <a16:creationId xmlns:a16="http://schemas.microsoft.com/office/drawing/2014/main" id="{F3922ED8-F17D-44D9-BAD2-E0D5601014FA}"/>
              </a:ext>
            </a:extLst>
          </p:cNvPr>
          <p:cNvSpPr>
            <a:spLocks noGrp="1"/>
          </p:cNvSpPr>
          <p:nvPr>
            <p:ph type="ctrTitle"/>
          </p:nvPr>
        </p:nvSpPr>
        <p:spPr>
          <a:xfrm>
            <a:off x="2848607" y="2198782"/>
            <a:ext cx="6751093" cy="643933"/>
          </a:xfrm>
        </p:spPr>
        <p:txBody>
          <a:bodyPr>
            <a:normAutofit fontScale="90000"/>
          </a:bodyPr>
          <a:lstStyle/>
          <a:p>
            <a:br>
              <a:rPr lang="en-GB" sz="4000" dirty="0">
                <a:solidFill>
                  <a:schemeClr val="accent1">
                    <a:lumMod val="75000"/>
                  </a:schemeClr>
                </a:solidFill>
              </a:rPr>
            </a:br>
            <a:r>
              <a:rPr lang="en-GB" sz="4000" dirty="0">
                <a:solidFill>
                  <a:schemeClr val="accent1">
                    <a:lumMod val="75000"/>
                  </a:schemeClr>
                </a:solidFill>
              </a:rPr>
              <a:t>Types of Behaviour</a:t>
            </a:r>
            <a:br>
              <a:rPr lang="en-GB" sz="4000" dirty="0">
                <a:solidFill>
                  <a:schemeClr val="accent1">
                    <a:lumMod val="75000"/>
                  </a:schemeClr>
                </a:solidFill>
              </a:rPr>
            </a:br>
            <a:br>
              <a:rPr lang="en-GB" sz="4000" dirty="0">
                <a:solidFill>
                  <a:schemeClr val="accent1">
                    <a:lumMod val="75000"/>
                  </a:schemeClr>
                </a:solidFill>
              </a:rPr>
            </a:br>
            <a:r>
              <a:rPr lang="en-GB" sz="4000" dirty="0">
                <a:solidFill>
                  <a:schemeClr val="accent1">
                    <a:lumMod val="75000"/>
                  </a:schemeClr>
                </a:solidFill>
              </a:rPr>
              <a:t>Exercise – using the handout, list as many behaviours as you can within each that you do/want to do</a:t>
            </a:r>
          </a:p>
        </p:txBody>
      </p:sp>
      <p:sp>
        <p:nvSpPr>
          <p:cNvPr id="2" name="Rectangle 1">
            <a:extLst>
              <a:ext uri="{FF2B5EF4-FFF2-40B4-BE49-F238E27FC236}">
                <a16:creationId xmlns:a16="http://schemas.microsoft.com/office/drawing/2014/main" id="{A67B4704-FA87-46FA-89A4-CD08193D3041}"/>
              </a:ext>
            </a:extLst>
          </p:cNvPr>
          <p:cNvSpPr/>
          <p:nvPr/>
        </p:nvSpPr>
        <p:spPr>
          <a:xfrm>
            <a:off x="894456" y="3072348"/>
            <a:ext cx="1420481" cy="3785652"/>
          </a:xfrm>
          <a:prstGeom prst="rect">
            <a:avLst/>
          </a:prstGeom>
          <a:noFill/>
        </p:spPr>
        <p:txBody>
          <a:bodyPr wrap="square" lIns="91440" tIns="45720" rIns="91440" bIns="45720">
            <a:spAutoFit/>
          </a:bodyPr>
          <a:lstStyle/>
          <a:p>
            <a:pPr algn="ctr"/>
            <a:r>
              <a:rPr lang="en-US" sz="8000" b="1" cap="none" spc="0" dirty="0">
                <a:ln w="22225">
                  <a:solidFill>
                    <a:schemeClr val="accent2"/>
                  </a:solidFill>
                  <a:prstDash val="solid"/>
                </a:ln>
                <a:solidFill>
                  <a:schemeClr val="accent2">
                    <a:lumMod val="40000"/>
                    <a:lumOff val="60000"/>
                  </a:schemeClr>
                </a:solidFill>
                <a:effectLst/>
              </a:rPr>
              <a:t>R</a:t>
            </a:r>
          </a:p>
          <a:p>
            <a:pPr algn="ctr"/>
            <a:r>
              <a:rPr lang="en-US" sz="8000" b="1" dirty="0">
                <a:ln w="22225">
                  <a:solidFill>
                    <a:schemeClr val="accent2"/>
                  </a:solidFill>
                  <a:prstDash val="solid"/>
                </a:ln>
                <a:solidFill>
                  <a:schemeClr val="accent2">
                    <a:lumMod val="40000"/>
                    <a:lumOff val="60000"/>
                  </a:schemeClr>
                </a:solidFill>
              </a:rPr>
              <a:t>N</a:t>
            </a:r>
          </a:p>
          <a:p>
            <a:pPr algn="ctr"/>
            <a:r>
              <a:rPr lang="en-US" sz="8000" b="1" cap="none" spc="0" dirty="0">
                <a:ln w="22225">
                  <a:solidFill>
                    <a:schemeClr val="accent2"/>
                  </a:solidFill>
                  <a:prstDash val="solid"/>
                </a:ln>
                <a:solidFill>
                  <a:schemeClr val="accent2">
                    <a:lumMod val="40000"/>
                    <a:lumOff val="60000"/>
                  </a:schemeClr>
                </a:solidFill>
                <a:effectLst/>
              </a:rPr>
              <a:t>P</a:t>
            </a:r>
          </a:p>
        </p:txBody>
      </p:sp>
      <p:sp>
        <p:nvSpPr>
          <p:cNvPr id="3" name="TextBox 2">
            <a:extLst>
              <a:ext uri="{FF2B5EF4-FFF2-40B4-BE49-F238E27FC236}">
                <a16:creationId xmlns:a16="http://schemas.microsoft.com/office/drawing/2014/main" id="{3E5400E8-282B-4D11-B3A7-35D2CD28B3E8}"/>
              </a:ext>
            </a:extLst>
          </p:cNvPr>
          <p:cNvSpPr txBox="1"/>
          <p:nvPr/>
        </p:nvSpPr>
        <p:spPr>
          <a:xfrm>
            <a:off x="2199190" y="3257014"/>
            <a:ext cx="8843058" cy="3416320"/>
          </a:xfrm>
          <a:prstGeom prst="rect">
            <a:avLst/>
          </a:prstGeom>
          <a:noFill/>
        </p:spPr>
        <p:txBody>
          <a:bodyPr wrap="square" rtlCol="0">
            <a:spAutoFit/>
          </a:bodyPr>
          <a:lstStyle/>
          <a:p>
            <a:r>
              <a:rPr lang="en-GB" sz="2400" dirty="0">
                <a:solidFill>
                  <a:schemeClr val="accent1"/>
                </a:solidFill>
              </a:rPr>
              <a:t>ROUTINE</a:t>
            </a:r>
            <a:r>
              <a:rPr lang="en-GB" dirty="0"/>
              <a:t>  - Day to day behaviour and activity e.g. getting up, washing, cleaning, cooking, eating, making bed etc </a:t>
            </a:r>
            <a:r>
              <a:rPr lang="en-GB" dirty="0" err="1"/>
              <a:t>etc</a:t>
            </a:r>
            <a:endParaRPr lang="en-GB" dirty="0"/>
          </a:p>
          <a:p>
            <a:endParaRPr lang="en-GB" dirty="0"/>
          </a:p>
          <a:p>
            <a:endParaRPr lang="en-GB" dirty="0"/>
          </a:p>
          <a:p>
            <a:r>
              <a:rPr lang="en-GB" sz="2400" dirty="0">
                <a:solidFill>
                  <a:schemeClr val="accent1">
                    <a:lumMod val="75000"/>
                  </a:schemeClr>
                </a:solidFill>
              </a:rPr>
              <a:t>NECESSARY</a:t>
            </a:r>
            <a:r>
              <a:rPr lang="en-GB" dirty="0"/>
              <a:t> – Things that we must do, as if we don’t do them they have consequences e.g. going to work/university, paying bills, completing assignments, handing assignments in to the deadline</a:t>
            </a:r>
          </a:p>
          <a:p>
            <a:endParaRPr lang="en-GB" dirty="0"/>
          </a:p>
          <a:p>
            <a:endParaRPr lang="en-GB" dirty="0"/>
          </a:p>
          <a:p>
            <a:r>
              <a:rPr lang="en-GB" sz="2400" dirty="0">
                <a:solidFill>
                  <a:schemeClr val="accent1">
                    <a:lumMod val="50000"/>
                  </a:schemeClr>
                </a:solidFill>
              </a:rPr>
              <a:t>PLEASURABLE </a:t>
            </a:r>
            <a:r>
              <a:rPr lang="en-GB" dirty="0"/>
              <a:t>– Things that we do which bring us joy e.g. spending time with friends, hobbies, phoning family, exercise/sports (could be necessary!), watching tv/films </a:t>
            </a:r>
          </a:p>
        </p:txBody>
      </p:sp>
    </p:spTree>
    <p:extLst>
      <p:ext uri="{BB962C8B-B14F-4D97-AF65-F5344CB8AC3E}">
        <p14:creationId xmlns:p14="http://schemas.microsoft.com/office/powerpoint/2010/main" val="1511237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52039" y="83534"/>
            <a:ext cx="4975956" cy="1325563"/>
          </a:xfrm>
        </p:spPr>
        <p:txBody>
          <a:bodyPr>
            <a:normAutofit/>
          </a:bodyPr>
          <a:lstStyle/>
          <a:p>
            <a:r>
              <a:rPr lang="en-GB" sz="4000" dirty="0">
                <a:solidFill>
                  <a:schemeClr val="accent1">
                    <a:lumMod val="75000"/>
                  </a:schemeClr>
                </a:solidFill>
              </a:rPr>
              <a:t>Keep your Boat Afloat</a:t>
            </a:r>
          </a:p>
        </p:txBody>
      </p:sp>
      <p:sp>
        <p:nvSpPr>
          <p:cNvPr id="10" name="Oval 9"/>
          <p:cNvSpPr/>
          <p:nvPr/>
        </p:nvSpPr>
        <p:spPr>
          <a:xfrm>
            <a:off x="2809173" y="1052736"/>
            <a:ext cx="6768752" cy="48245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2305117" y="1052736"/>
            <a:ext cx="7272808" cy="23042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chemeClr val="bg1"/>
                </a:solidFill>
              </a:ln>
            </a:endParaRPr>
          </a:p>
        </p:txBody>
      </p:sp>
      <p:cxnSp>
        <p:nvCxnSpPr>
          <p:cNvPr id="13" name="Curved Connector 12"/>
          <p:cNvCxnSpPr/>
          <p:nvPr/>
        </p:nvCxnSpPr>
        <p:spPr>
          <a:xfrm>
            <a:off x="3071664" y="5949280"/>
            <a:ext cx="6696744" cy="432048"/>
          </a:xfrm>
          <a:prstGeom prst="curvedConnector3">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 name="Curved Connector 14"/>
          <p:cNvCxnSpPr/>
          <p:nvPr/>
        </p:nvCxnSpPr>
        <p:spPr>
          <a:xfrm rot="10800000" flipV="1">
            <a:off x="3719738" y="5733256"/>
            <a:ext cx="5858189" cy="648072"/>
          </a:xfrm>
          <a:prstGeom prst="curvedConnector3">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2" name="Half Frame 1"/>
          <p:cNvSpPr/>
          <p:nvPr/>
        </p:nvSpPr>
        <p:spPr>
          <a:xfrm>
            <a:off x="5941522" y="1268760"/>
            <a:ext cx="298495" cy="2088232"/>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5" name="Straight Connector 4"/>
          <p:cNvCxnSpPr/>
          <p:nvPr/>
        </p:nvCxnSpPr>
        <p:spPr>
          <a:xfrm>
            <a:off x="4995225" y="3356992"/>
            <a:ext cx="72008" cy="237626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104112" y="3356992"/>
            <a:ext cx="72008" cy="237626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60304" y="4230381"/>
            <a:ext cx="1368152" cy="461665"/>
          </a:xfrm>
          <a:prstGeom prst="rect">
            <a:avLst/>
          </a:prstGeom>
          <a:noFill/>
        </p:spPr>
        <p:txBody>
          <a:bodyPr wrap="square" rtlCol="0">
            <a:spAutoFit/>
          </a:bodyPr>
          <a:lstStyle/>
          <a:p>
            <a:pPr algn="ctr"/>
            <a:r>
              <a:rPr lang="en-GB" sz="2400" b="1" dirty="0">
                <a:solidFill>
                  <a:schemeClr val="bg1"/>
                </a:solidFill>
              </a:rPr>
              <a:t>Routine</a:t>
            </a:r>
          </a:p>
        </p:txBody>
      </p:sp>
      <p:sp>
        <p:nvSpPr>
          <p:cNvPr id="16" name="TextBox 15"/>
          <p:cNvSpPr txBox="1"/>
          <p:nvPr/>
        </p:nvSpPr>
        <p:spPr>
          <a:xfrm>
            <a:off x="5101559" y="4230381"/>
            <a:ext cx="1892862" cy="461665"/>
          </a:xfrm>
          <a:prstGeom prst="rect">
            <a:avLst/>
          </a:prstGeom>
          <a:noFill/>
        </p:spPr>
        <p:txBody>
          <a:bodyPr wrap="square" rtlCol="0">
            <a:spAutoFit/>
          </a:bodyPr>
          <a:lstStyle/>
          <a:p>
            <a:pPr algn="ctr"/>
            <a:r>
              <a:rPr lang="en-GB" sz="2400" b="1" dirty="0">
                <a:solidFill>
                  <a:schemeClr val="bg1"/>
                </a:solidFill>
              </a:rPr>
              <a:t>Pleasurable</a:t>
            </a:r>
          </a:p>
        </p:txBody>
      </p:sp>
      <p:sp>
        <p:nvSpPr>
          <p:cNvPr id="17" name="TextBox 16"/>
          <p:cNvSpPr txBox="1"/>
          <p:nvPr/>
        </p:nvSpPr>
        <p:spPr>
          <a:xfrm>
            <a:off x="7248128" y="4230381"/>
            <a:ext cx="1872208" cy="461665"/>
          </a:xfrm>
          <a:prstGeom prst="rect">
            <a:avLst/>
          </a:prstGeom>
          <a:noFill/>
        </p:spPr>
        <p:txBody>
          <a:bodyPr wrap="square" rtlCol="0">
            <a:spAutoFit/>
          </a:bodyPr>
          <a:lstStyle/>
          <a:p>
            <a:pPr algn="ctr"/>
            <a:r>
              <a:rPr lang="en-GB" sz="2400" b="1" dirty="0">
                <a:solidFill>
                  <a:schemeClr val="bg1"/>
                </a:solidFill>
              </a:rPr>
              <a:t>Necessary</a:t>
            </a:r>
          </a:p>
        </p:txBody>
      </p:sp>
      <p:sp>
        <p:nvSpPr>
          <p:cNvPr id="9" name="TextBox 8"/>
          <p:cNvSpPr txBox="1"/>
          <p:nvPr/>
        </p:nvSpPr>
        <p:spPr>
          <a:xfrm>
            <a:off x="7248128" y="6525345"/>
            <a:ext cx="3096344" cy="276999"/>
          </a:xfrm>
          <a:prstGeom prst="rect">
            <a:avLst/>
          </a:prstGeom>
          <a:noFill/>
        </p:spPr>
        <p:txBody>
          <a:bodyPr wrap="square" rtlCol="0">
            <a:spAutoFit/>
          </a:bodyPr>
          <a:lstStyle/>
          <a:p>
            <a:r>
              <a:rPr lang="en-GB" sz="1200" dirty="0"/>
              <a:t>Martell et al, 2010</a:t>
            </a:r>
          </a:p>
        </p:txBody>
      </p:sp>
      <p:pic>
        <p:nvPicPr>
          <p:cNvPr id="14" name="Picture 23" descr="Newcastle Master 2">
            <a:extLst>
              <a:ext uri="{FF2B5EF4-FFF2-40B4-BE49-F238E27FC236}">
                <a16:creationId xmlns:a16="http://schemas.microsoft.com/office/drawing/2014/main" id="{68078A1C-25E1-4F4A-8FF7-769AF936CFED}"/>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17" descr="A picture containing icon&#10;&#10;Description automatically generated">
            <a:extLst>
              <a:ext uri="{FF2B5EF4-FFF2-40B4-BE49-F238E27FC236}">
                <a16:creationId xmlns:a16="http://schemas.microsoft.com/office/drawing/2014/main" id="{2996A85C-EEFE-4D3F-8030-44C28331968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831482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93671" y="83534"/>
            <a:ext cx="6684254" cy="1325563"/>
          </a:xfrm>
        </p:spPr>
        <p:txBody>
          <a:bodyPr>
            <a:normAutofit/>
          </a:bodyPr>
          <a:lstStyle/>
          <a:p>
            <a:r>
              <a:rPr lang="en-GB" sz="4000" dirty="0">
                <a:solidFill>
                  <a:schemeClr val="accent1">
                    <a:lumMod val="75000"/>
                  </a:schemeClr>
                </a:solidFill>
              </a:rPr>
              <a:t>Consequences of ‘no balance’</a:t>
            </a:r>
          </a:p>
        </p:txBody>
      </p:sp>
      <p:sp>
        <p:nvSpPr>
          <p:cNvPr id="10" name="Oval 9"/>
          <p:cNvSpPr/>
          <p:nvPr/>
        </p:nvSpPr>
        <p:spPr>
          <a:xfrm>
            <a:off x="3167989" y="916557"/>
            <a:ext cx="7023396" cy="5594846"/>
          </a:xfrm>
          <a:custGeom>
            <a:avLst/>
            <a:gdLst>
              <a:gd name="connsiteX0" fmla="*/ 0 w 6768752"/>
              <a:gd name="connsiteY0" fmla="*/ 2412268 h 4824536"/>
              <a:gd name="connsiteX1" fmla="*/ 3384376 w 6768752"/>
              <a:gd name="connsiteY1" fmla="*/ 0 h 4824536"/>
              <a:gd name="connsiteX2" fmla="*/ 6768752 w 6768752"/>
              <a:gd name="connsiteY2" fmla="*/ 2412268 h 4824536"/>
              <a:gd name="connsiteX3" fmla="*/ 3384376 w 6768752"/>
              <a:gd name="connsiteY3" fmla="*/ 4824536 h 4824536"/>
              <a:gd name="connsiteX4" fmla="*/ 0 w 6768752"/>
              <a:gd name="connsiteY4" fmla="*/ 2412268 h 4824536"/>
              <a:gd name="connsiteX0" fmla="*/ 0 w 7382211"/>
              <a:gd name="connsiteY0" fmla="*/ 2473504 h 5485613"/>
              <a:gd name="connsiteX1" fmla="*/ 3384376 w 7382211"/>
              <a:gd name="connsiteY1" fmla="*/ 61236 h 5485613"/>
              <a:gd name="connsiteX2" fmla="*/ 7382211 w 7382211"/>
              <a:gd name="connsiteY2" fmla="*/ 4753716 h 5485613"/>
              <a:gd name="connsiteX3" fmla="*/ 3384376 w 7382211"/>
              <a:gd name="connsiteY3" fmla="*/ 4885772 h 5485613"/>
              <a:gd name="connsiteX4" fmla="*/ 0 w 7382211"/>
              <a:gd name="connsiteY4" fmla="*/ 2473504 h 5485613"/>
              <a:gd name="connsiteX0" fmla="*/ 0 w 7023396"/>
              <a:gd name="connsiteY0" fmla="*/ 1877116 h 5594846"/>
              <a:gd name="connsiteX1" fmla="*/ 3025561 w 7023396"/>
              <a:gd name="connsiteY1" fmla="*/ 136180 h 5594846"/>
              <a:gd name="connsiteX2" fmla="*/ 7023396 w 7023396"/>
              <a:gd name="connsiteY2" fmla="*/ 4828660 h 5594846"/>
              <a:gd name="connsiteX3" fmla="*/ 3025561 w 7023396"/>
              <a:gd name="connsiteY3" fmla="*/ 4960716 h 5594846"/>
              <a:gd name="connsiteX4" fmla="*/ 0 w 7023396"/>
              <a:gd name="connsiteY4" fmla="*/ 1877116 h 55948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3396" h="5594846">
                <a:moveTo>
                  <a:pt x="0" y="1877116"/>
                </a:moveTo>
                <a:cubicBezTo>
                  <a:pt x="0" y="544857"/>
                  <a:pt x="1854995" y="-355744"/>
                  <a:pt x="3025561" y="136180"/>
                </a:cubicBezTo>
                <a:cubicBezTo>
                  <a:pt x="4196127" y="628104"/>
                  <a:pt x="7023396" y="3496401"/>
                  <a:pt x="7023396" y="4828660"/>
                </a:cubicBezTo>
                <a:cubicBezTo>
                  <a:pt x="7023396" y="6160919"/>
                  <a:pt x="4196127" y="5452640"/>
                  <a:pt x="3025561" y="4960716"/>
                </a:cubicBezTo>
                <a:cubicBezTo>
                  <a:pt x="1854995" y="4468792"/>
                  <a:pt x="0" y="3209375"/>
                  <a:pt x="0" y="1877116"/>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p:cNvSpPr/>
          <p:nvPr/>
        </p:nvSpPr>
        <p:spPr>
          <a:xfrm>
            <a:off x="2893671" y="889119"/>
            <a:ext cx="7272808" cy="23042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bg1"/>
                </a:solidFill>
              </a:ln>
            </a:endParaRPr>
          </a:p>
        </p:txBody>
      </p:sp>
      <p:cxnSp>
        <p:nvCxnSpPr>
          <p:cNvPr id="13" name="Curved Connector 12"/>
          <p:cNvCxnSpPr/>
          <p:nvPr/>
        </p:nvCxnSpPr>
        <p:spPr>
          <a:xfrm>
            <a:off x="3071664" y="5949280"/>
            <a:ext cx="6696744" cy="432048"/>
          </a:xfrm>
          <a:prstGeom prst="curvedConnector3">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 name="Curved Connector 14"/>
          <p:cNvCxnSpPr/>
          <p:nvPr/>
        </p:nvCxnSpPr>
        <p:spPr>
          <a:xfrm rot="10800000" flipV="1">
            <a:off x="3719738" y="5733256"/>
            <a:ext cx="5858189" cy="648072"/>
          </a:xfrm>
          <a:prstGeom prst="curvedConnector3">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2" name="Half Frame 1"/>
          <p:cNvSpPr/>
          <p:nvPr/>
        </p:nvSpPr>
        <p:spPr>
          <a:xfrm>
            <a:off x="5946752" y="1116025"/>
            <a:ext cx="298495" cy="2088232"/>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5" name="Straight Connector 4"/>
          <p:cNvCxnSpPr/>
          <p:nvPr/>
        </p:nvCxnSpPr>
        <p:spPr>
          <a:xfrm>
            <a:off x="4995225" y="3356992"/>
            <a:ext cx="72008" cy="237626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104112" y="3356992"/>
            <a:ext cx="72008" cy="237626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655189" y="3713980"/>
            <a:ext cx="1368152" cy="461665"/>
          </a:xfrm>
          <a:prstGeom prst="rect">
            <a:avLst/>
          </a:prstGeom>
          <a:noFill/>
        </p:spPr>
        <p:txBody>
          <a:bodyPr wrap="square" rtlCol="0">
            <a:spAutoFit/>
          </a:bodyPr>
          <a:lstStyle/>
          <a:p>
            <a:pPr algn="ctr"/>
            <a:r>
              <a:rPr lang="en-GB" sz="2400" b="1" dirty="0">
                <a:solidFill>
                  <a:schemeClr val="bg1"/>
                </a:solidFill>
              </a:rPr>
              <a:t>Routine</a:t>
            </a:r>
          </a:p>
        </p:txBody>
      </p:sp>
      <p:sp>
        <p:nvSpPr>
          <p:cNvPr id="16" name="TextBox 15"/>
          <p:cNvSpPr txBox="1"/>
          <p:nvPr/>
        </p:nvSpPr>
        <p:spPr>
          <a:xfrm>
            <a:off x="5101559" y="4230381"/>
            <a:ext cx="1892862" cy="461665"/>
          </a:xfrm>
          <a:prstGeom prst="rect">
            <a:avLst/>
          </a:prstGeom>
          <a:noFill/>
        </p:spPr>
        <p:txBody>
          <a:bodyPr wrap="square" rtlCol="0">
            <a:spAutoFit/>
          </a:bodyPr>
          <a:lstStyle/>
          <a:p>
            <a:pPr algn="ctr"/>
            <a:r>
              <a:rPr lang="en-GB" sz="2400" b="1" dirty="0">
                <a:solidFill>
                  <a:schemeClr val="bg1"/>
                </a:solidFill>
              </a:rPr>
              <a:t>Pleasurable</a:t>
            </a:r>
          </a:p>
        </p:txBody>
      </p:sp>
      <p:sp>
        <p:nvSpPr>
          <p:cNvPr id="17" name="TextBox 16"/>
          <p:cNvSpPr txBox="1"/>
          <p:nvPr/>
        </p:nvSpPr>
        <p:spPr>
          <a:xfrm>
            <a:off x="7381873" y="5163579"/>
            <a:ext cx="1872208" cy="461665"/>
          </a:xfrm>
          <a:prstGeom prst="rect">
            <a:avLst/>
          </a:prstGeom>
          <a:noFill/>
        </p:spPr>
        <p:txBody>
          <a:bodyPr wrap="square" rtlCol="0">
            <a:spAutoFit/>
          </a:bodyPr>
          <a:lstStyle/>
          <a:p>
            <a:pPr algn="ctr"/>
            <a:r>
              <a:rPr lang="en-GB" sz="2400" b="1" dirty="0">
                <a:solidFill>
                  <a:schemeClr val="bg1"/>
                </a:solidFill>
              </a:rPr>
              <a:t>Necessary</a:t>
            </a:r>
          </a:p>
        </p:txBody>
      </p:sp>
      <p:sp>
        <p:nvSpPr>
          <p:cNvPr id="9" name="TextBox 8"/>
          <p:cNvSpPr txBox="1"/>
          <p:nvPr/>
        </p:nvSpPr>
        <p:spPr>
          <a:xfrm>
            <a:off x="7248128" y="6525345"/>
            <a:ext cx="3096344" cy="276999"/>
          </a:xfrm>
          <a:prstGeom prst="rect">
            <a:avLst/>
          </a:prstGeom>
          <a:noFill/>
        </p:spPr>
        <p:txBody>
          <a:bodyPr wrap="square" rtlCol="0">
            <a:spAutoFit/>
          </a:bodyPr>
          <a:lstStyle/>
          <a:p>
            <a:r>
              <a:rPr lang="en-GB" sz="1200" dirty="0"/>
              <a:t>Martell et al, 2010</a:t>
            </a:r>
          </a:p>
        </p:txBody>
      </p:sp>
      <p:pic>
        <p:nvPicPr>
          <p:cNvPr id="14" name="Picture 23" descr="Newcastle Master 2">
            <a:extLst>
              <a:ext uri="{FF2B5EF4-FFF2-40B4-BE49-F238E27FC236}">
                <a16:creationId xmlns:a16="http://schemas.microsoft.com/office/drawing/2014/main" id="{68078A1C-25E1-4F4A-8FF7-769AF936CFED}"/>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17" descr="A picture containing icon&#10;&#10;Description automatically generated">
            <a:extLst>
              <a:ext uri="{FF2B5EF4-FFF2-40B4-BE49-F238E27FC236}">
                <a16:creationId xmlns:a16="http://schemas.microsoft.com/office/drawing/2014/main" id="{2996A85C-EEFE-4D3F-8030-44C28331968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pic>
        <p:nvPicPr>
          <p:cNvPr id="3074" name="Picture 2" descr="Image result for sinking boat">
            <a:extLst>
              <a:ext uri="{FF2B5EF4-FFF2-40B4-BE49-F238E27FC236}">
                <a16:creationId xmlns:a16="http://schemas.microsoft.com/office/drawing/2014/main" id="{694D7BFD-4CE1-48FA-AEC0-9E4F033ECA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84833" y="1615468"/>
            <a:ext cx="1814184" cy="189856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a:extLst>
              <a:ext uri="{FF2B5EF4-FFF2-40B4-BE49-F238E27FC236}">
                <a16:creationId xmlns:a16="http://schemas.microsoft.com/office/drawing/2014/main" id="{1AC08343-EF17-4A31-BB92-EF30C37F02CF}"/>
              </a:ext>
            </a:extLst>
          </p:cNvPr>
          <p:cNvCxnSpPr/>
          <p:nvPr/>
        </p:nvCxnSpPr>
        <p:spPr>
          <a:xfrm flipV="1">
            <a:off x="8669438" y="2325901"/>
            <a:ext cx="1006997" cy="660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83061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20453" y="716381"/>
            <a:ext cx="6751093" cy="643933"/>
          </a:xfrm>
        </p:spPr>
        <p:txBody>
          <a:bodyPr>
            <a:normAutofit/>
          </a:bodyPr>
          <a:lstStyle/>
          <a:p>
            <a:r>
              <a:rPr lang="en-GB" sz="4000" dirty="0">
                <a:solidFill>
                  <a:schemeClr val="accent1">
                    <a:lumMod val="75000"/>
                  </a:schemeClr>
                </a:solidFill>
              </a:rPr>
              <a:t>Striking The Balance</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pic>
        <p:nvPicPr>
          <p:cNvPr id="7" name="Picture 6" descr="A picture containing sky, water, outdoor, ocean&#10;&#10;Description automatically generated">
            <a:extLst>
              <a:ext uri="{FF2B5EF4-FFF2-40B4-BE49-F238E27FC236}">
                <a16:creationId xmlns:a16="http://schemas.microsoft.com/office/drawing/2014/main" id="{840DBE33-2EA3-42A2-B6A0-DBCBAAE149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48246" y="1817226"/>
            <a:ext cx="6203798" cy="4129801"/>
          </a:xfrm>
          <a:prstGeom prst="rect">
            <a:avLst/>
          </a:prstGeom>
        </p:spPr>
      </p:pic>
    </p:spTree>
    <p:extLst>
      <p:ext uri="{BB962C8B-B14F-4D97-AF65-F5344CB8AC3E}">
        <p14:creationId xmlns:p14="http://schemas.microsoft.com/office/powerpoint/2010/main" val="964213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20453" y="716381"/>
            <a:ext cx="6751093" cy="643933"/>
          </a:xfrm>
        </p:spPr>
        <p:txBody>
          <a:bodyPr>
            <a:normAutofit fontScale="90000"/>
          </a:bodyPr>
          <a:lstStyle/>
          <a:p>
            <a:r>
              <a:rPr lang="en-GB" sz="4000" dirty="0">
                <a:solidFill>
                  <a:schemeClr val="accent1">
                    <a:lumMod val="75000"/>
                  </a:schemeClr>
                </a:solidFill>
              </a:rPr>
              <a:t>Striking The Balance</a:t>
            </a:r>
            <a:br>
              <a:rPr lang="en-GB" sz="4000" dirty="0">
                <a:solidFill>
                  <a:schemeClr val="accent1">
                    <a:lumMod val="75000"/>
                  </a:schemeClr>
                </a:solidFill>
              </a:rPr>
            </a:br>
            <a:r>
              <a:rPr lang="en-GB" sz="4000" dirty="0">
                <a:solidFill>
                  <a:schemeClr val="accent1">
                    <a:lumMod val="75000"/>
                  </a:schemeClr>
                </a:solidFill>
              </a:rPr>
              <a:t>‘Activity Scheduling’</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3" name="TextBox 2">
            <a:extLst>
              <a:ext uri="{FF2B5EF4-FFF2-40B4-BE49-F238E27FC236}">
                <a16:creationId xmlns:a16="http://schemas.microsoft.com/office/drawing/2014/main" id="{1A43A993-06F0-499E-B3BF-61C372F1C7F4}"/>
              </a:ext>
            </a:extLst>
          </p:cNvPr>
          <p:cNvSpPr txBox="1"/>
          <p:nvPr/>
        </p:nvSpPr>
        <p:spPr>
          <a:xfrm>
            <a:off x="1099595" y="1394449"/>
            <a:ext cx="10347767" cy="646331"/>
          </a:xfrm>
          <a:prstGeom prst="rect">
            <a:avLst/>
          </a:prstGeom>
          <a:noFill/>
        </p:spPr>
        <p:txBody>
          <a:bodyPr wrap="square" rtlCol="0">
            <a:spAutoFit/>
          </a:bodyPr>
          <a:lstStyle/>
          <a:p>
            <a:pPr marL="285750" indent="-285750">
              <a:buFont typeface="Arial" panose="020B0604020202020204" pitchFamily="34" charset="0"/>
              <a:buChar char="•"/>
            </a:pPr>
            <a:r>
              <a:rPr lang="en-GB" dirty="0"/>
              <a:t>Balance of RNP across the week (psychologytools.com)</a:t>
            </a:r>
          </a:p>
          <a:p>
            <a:endParaRPr lang="en-GB" dirty="0"/>
          </a:p>
        </p:txBody>
      </p:sp>
      <p:pic>
        <p:nvPicPr>
          <p:cNvPr id="9" name="Picture 8">
            <a:extLst>
              <a:ext uri="{FF2B5EF4-FFF2-40B4-BE49-F238E27FC236}">
                <a16:creationId xmlns:a16="http://schemas.microsoft.com/office/drawing/2014/main" id="{0FF7137A-FF88-4F77-877E-6AEA001BDD40}"/>
              </a:ext>
            </a:extLst>
          </p:cNvPr>
          <p:cNvPicPr>
            <a:picLocks noChangeAspect="1"/>
          </p:cNvPicPr>
          <p:nvPr/>
        </p:nvPicPr>
        <p:blipFill rotWithShape="1">
          <a:blip r:embed="rId4"/>
          <a:srcRect l="20316" t="36793" r="40665" b="21857"/>
          <a:stretch/>
        </p:blipFill>
        <p:spPr>
          <a:xfrm>
            <a:off x="2218668" y="1758336"/>
            <a:ext cx="8119454" cy="4840065"/>
          </a:xfrm>
          <a:prstGeom prst="rect">
            <a:avLst/>
          </a:prstGeom>
        </p:spPr>
      </p:pic>
    </p:spTree>
    <p:extLst>
      <p:ext uri="{BB962C8B-B14F-4D97-AF65-F5344CB8AC3E}">
        <p14:creationId xmlns:p14="http://schemas.microsoft.com/office/powerpoint/2010/main" val="26565883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20453" y="716381"/>
            <a:ext cx="6751093" cy="643933"/>
          </a:xfrm>
        </p:spPr>
        <p:txBody>
          <a:bodyPr>
            <a:normAutofit/>
          </a:bodyPr>
          <a:lstStyle/>
          <a:p>
            <a:r>
              <a:rPr lang="en-GB" sz="4000" dirty="0">
                <a:solidFill>
                  <a:schemeClr val="accent1">
                    <a:lumMod val="75000"/>
                  </a:schemeClr>
                </a:solidFill>
              </a:rPr>
              <a:t>Tips for Activity Scheduling</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199" y="1758336"/>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endParaRPr lang="en-GB" dirty="0"/>
          </a:p>
        </p:txBody>
      </p:sp>
      <p:sp>
        <p:nvSpPr>
          <p:cNvPr id="3" name="TextBox 2">
            <a:extLst>
              <a:ext uri="{FF2B5EF4-FFF2-40B4-BE49-F238E27FC236}">
                <a16:creationId xmlns:a16="http://schemas.microsoft.com/office/drawing/2014/main" id="{6102BB27-D810-4099-B64C-B9742C5AE7F9}"/>
              </a:ext>
            </a:extLst>
          </p:cNvPr>
          <p:cNvSpPr txBox="1"/>
          <p:nvPr/>
        </p:nvSpPr>
        <p:spPr>
          <a:xfrm>
            <a:off x="636608" y="1758336"/>
            <a:ext cx="11007524" cy="3046988"/>
          </a:xfrm>
          <a:prstGeom prst="rect">
            <a:avLst/>
          </a:prstGeom>
          <a:noFill/>
        </p:spPr>
        <p:txBody>
          <a:bodyPr wrap="square" rtlCol="0">
            <a:spAutoFit/>
          </a:bodyPr>
          <a:lstStyle/>
          <a:p>
            <a:pPr marL="285750" indent="-285750">
              <a:buFont typeface="Arial" panose="020B0604020202020204" pitchFamily="34" charset="0"/>
              <a:buChar char="•"/>
            </a:pPr>
            <a:r>
              <a:rPr lang="en-GB" sz="2400" dirty="0"/>
              <a:t>When feeling down, demotivated or engrossed in procrastination, the first move is always the hardest</a:t>
            </a:r>
          </a:p>
          <a:p>
            <a:pPr marL="285750" indent="-285750">
              <a:buFont typeface="Arial" panose="020B0604020202020204" pitchFamily="34" charset="0"/>
              <a:buChar char="•"/>
            </a:pPr>
            <a:r>
              <a:rPr lang="en-GB" sz="2400" dirty="0"/>
              <a:t>‘Jumpstart the car’</a:t>
            </a:r>
          </a:p>
          <a:p>
            <a:pPr marL="285750" indent="-285750">
              <a:buFont typeface="Arial" panose="020B0604020202020204" pitchFamily="34" charset="0"/>
              <a:buChar char="•"/>
            </a:pPr>
            <a:r>
              <a:rPr lang="en-GB" sz="2400" dirty="0"/>
              <a:t>Try the ‘10 minute rule’</a:t>
            </a:r>
          </a:p>
          <a:p>
            <a:pPr marL="285750" indent="-285750">
              <a:buFont typeface="Arial" panose="020B0604020202020204" pitchFamily="34" charset="0"/>
              <a:buChar char="•"/>
            </a:pPr>
            <a:r>
              <a:rPr lang="en-GB" sz="2400" dirty="0"/>
              <a:t>Break overwhelming tasks down into smaller parts and schedule the smaller parts</a:t>
            </a:r>
          </a:p>
          <a:p>
            <a:pPr marL="285750" indent="-285750">
              <a:buFont typeface="Arial" panose="020B0604020202020204" pitchFamily="34" charset="0"/>
              <a:buChar char="•"/>
            </a:pPr>
            <a:r>
              <a:rPr lang="en-GB" sz="2400" dirty="0"/>
              <a:t>Ensure there is a balance of RNP</a:t>
            </a:r>
          </a:p>
          <a:p>
            <a:pPr marL="285750" indent="-285750">
              <a:buFont typeface="Arial" panose="020B0604020202020204" pitchFamily="34" charset="0"/>
              <a:buChar char="•"/>
            </a:pPr>
            <a:r>
              <a:rPr lang="en-GB" sz="2400" dirty="0"/>
              <a:t>When attempting scheduled behaviours, follow the ‘outside in’ principle</a:t>
            </a:r>
          </a:p>
          <a:p>
            <a:pPr marL="285750" indent="-285750">
              <a:buFont typeface="Arial" panose="020B0604020202020204" pitchFamily="34" charset="0"/>
              <a:buChar char="•"/>
            </a:pPr>
            <a:r>
              <a:rPr lang="en-GB" sz="2400" dirty="0"/>
              <a:t>‘The power hour’ (Laura’s top tip!)</a:t>
            </a:r>
          </a:p>
        </p:txBody>
      </p:sp>
      <p:pic>
        <p:nvPicPr>
          <p:cNvPr id="1026" name="Picture 2" descr="Image result for Pushing Car ClipArt">
            <a:extLst>
              <a:ext uri="{FF2B5EF4-FFF2-40B4-BE49-F238E27FC236}">
                <a16:creationId xmlns:a16="http://schemas.microsoft.com/office/drawing/2014/main" id="{50768E37-5F40-41B8-9AB3-1F39119D41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5685" y="4416913"/>
            <a:ext cx="2140351" cy="2368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2054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20453" y="716381"/>
            <a:ext cx="6751093" cy="643933"/>
          </a:xfrm>
        </p:spPr>
        <p:txBody>
          <a:bodyPr>
            <a:normAutofit fontScale="90000"/>
          </a:bodyPr>
          <a:lstStyle/>
          <a:p>
            <a:r>
              <a:rPr lang="en-GB" sz="4000" dirty="0">
                <a:solidFill>
                  <a:schemeClr val="accent1">
                    <a:lumMod val="75000"/>
                  </a:schemeClr>
                </a:solidFill>
              </a:rPr>
              <a:t>Exercise</a:t>
            </a:r>
            <a:br>
              <a:rPr lang="en-GB" sz="4000" dirty="0">
                <a:solidFill>
                  <a:schemeClr val="accent1">
                    <a:lumMod val="75000"/>
                  </a:schemeClr>
                </a:solidFill>
              </a:rPr>
            </a:br>
            <a:r>
              <a:rPr lang="en-GB" sz="4000" dirty="0">
                <a:solidFill>
                  <a:schemeClr val="accent1">
                    <a:lumMod val="75000"/>
                  </a:schemeClr>
                </a:solidFill>
              </a:rPr>
              <a:t>‘Activity Scheduling’</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pic>
        <p:nvPicPr>
          <p:cNvPr id="9" name="Picture 8">
            <a:extLst>
              <a:ext uri="{FF2B5EF4-FFF2-40B4-BE49-F238E27FC236}">
                <a16:creationId xmlns:a16="http://schemas.microsoft.com/office/drawing/2014/main" id="{0FF7137A-FF88-4F77-877E-6AEA001BDD40}"/>
              </a:ext>
            </a:extLst>
          </p:cNvPr>
          <p:cNvPicPr>
            <a:picLocks noChangeAspect="1"/>
          </p:cNvPicPr>
          <p:nvPr/>
        </p:nvPicPr>
        <p:blipFill rotWithShape="1">
          <a:blip r:embed="rId4"/>
          <a:srcRect l="20316" t="36793" r="40665" b="21857"/>
          <a:stretch/>
        </p:blipFill>
        <p:spPr>
          <a:xfrm>
            <a:off x="2218668" y="1758336"/>
            <a:ext cx="8119454" cy="4840065"/>
          </a:xfrm>
          <a:prstGeom prst="rect">
            <a:avLst/>
          </a:prstGeom>
        </p:spPr>
      </p:pic>
    </p:spTree>
    <p:extLst>
      <p:ext uri="{BB962C8B-B14F-4D97-AF65-F5344CB8AC3E}">
        <p14:creationId xmlns:p14="http://schemas.microsoft.com/office/powerpoint/2010/main" val="2351761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Housekeeping</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Today’s workshop will run for 90 minutes and is designed to be interactive – we encourage participation </a:t>
            </a:r>
          </a:p>
          <a:p>
            <a:pPr marL="342900" indent="-342900" algn="l">
              <a:buFont typeface="Arial" panose="020B0604020202020204" pitchFamily="34" charset="0"/>
              <a:buChar char="•"/>
            </a:pPr>
            <a:r>
              <a:rPr lang="en-GB" dirty="0"/>
              <a:t>Confidentiality – you are not expected to share anything that you do not want to, however we do request that anything that is shared remains confidential and is not shared with any one else outside of the group</a:t>
            </a:r>
          </a:p>
          <a:p>
            <a:pPr marL="342900" indent="-342900" algn="l">
              <a:buFont typeface="Arial" panose="020B0604020202020204" pitchFamily="34" charset="0"/>
              <a:buChar char="•"/>
            </a:pPr>
            <a:r>
              <a:rPr lang="en-GB" dirty="0"/>
              <a:t>Please be respectful of other group members who may choose to share their experiences – maintain the confidentiality of the group</a:t>
            </a:r>
          </a:p>
        </p:txBody>
      </p:sp>
    </p:spTree>
    <p:extLst>
      <p:ext uri="{BB962C8B-B14F-4D97-AF65-F5344CB8AC3E}">
        <p14:creationId xmlns:p14="http://schemas.microsoft.com/office/powerpoint/2010/main" val="3725600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20453" y="3332260"/>
            <a:ext cx="6751093" cy="643933"/>
          </a:xfrm>
        </p:spPr>
        <p:txBody>
          <a:bodyPr>
            <a:normAutofit fontScale="90000"/>
          </a:bodyPr>
          <a:lstStyle/>
          <a:p>
            <a:r>
              <a:rPr lang="en-GB" sz="4000" dirty="0">
                <a:solidFill>
                  <a:schemeClr val="accent1">
                    <a:lumMod val="75000"/>
                  </a:schemeClr>
                </a:solidFill>
              </a:rPr>
              <a:t>Feedback</a:t>
            </a:r>
            <a:br>
              <a:rPr lang="en-GB" sz="4000" dirty="0">
                <a:solidFill>
                  <a:schemeClr val="accent1">
                    <a:lumMod val="75000"/>
                  </a:schemeClr>
                </a:solidFill>
              </a:rPr>
            </a:br>
            <a:r>
              <a:rPr lang="en-GB" sz="4000" dirty="0">
                <a:solidFill>
                  <a:schemeClr val="accent1">
                    <a:lumMod val="75000"/>
                  </a:schemeClr>
                </a:solidFill>
              </a:rPr>
              <a:t>Questions??</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3053343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8" name="Title 7">
            <a:extLst>
              <a:ext uri="{FF2B5EF4-FFF2-40B4-BE49-F238E27FC236}">
                <a16:creationId xmlns:a16="http://schemas.microsoft.com/office/drawing/2014/main" id="{C951711C-2ECE-4933-A685-FBA2A5181225}"/>
              </a:ext>
            </a:extLst>
          </p:cNvPr>
          <p:cNvSpPr>
            <a:spLocks noGrp="1"/>
          </p:cNvSpPr>
          <p:nvPr>
            <p:ph type="ctrTitle"/>
          </p:nvPr>
        </p:nvSpPr>
        <p:spPr>
          <a:xfrm>
            <a:off x="3921888" y="228515"/>
            <a:ext cx="4348223" cy="1001235"/>
          </a:xfrm>
        </p:spPr>
        <p:txBody>
          <a:bodyPr/>
          <a:lstStyle/>
          <a:p>
            <a:r>
              <a:rPr lang="en-GB" dirty="0">
                <a:solidFill>
                  <a:schemeClr val="accent1">
                    <a:lumMod val="75000"/>
                  </a:schemeClr>
                </a:solidFill>
              </a:rPr>
              <a:t>Summary</a:t>
            </a:r>
          </a:p>
        </p:txBody>
      </p:sp>
      <p:sp>
        <p:nvSpPr>
          <p:cNvPr id="10" name="Subtitle 9">
            <a:extLst>
              <a:ext uri="{FF2B5EF4-FFF2-40B4-BE49-F238E27FC236}">
                <a16:creationId xmlns:a16="http://schemas.microsoft.com/office/drawing/2014/main" id="{AD37DF2F-D6D1-4AEC-A385-622CCBF71904}"/>
              </a:ext>
            </a:extLst>
          </p:cNvPr>
          <p:cNvSpPr>
            <a:spLocks noGrp="1"/>
          </p:cNvSpPr>
          <p:nvPr>
            <p:ph type="subTitle" idx="1"/>
          </p:nvPr>
        </p:nvSpPr>
        <p:spPr>
          <a:xfrm>
            <a:off x="1049438" y="1773238"/>
            <a:ext cx="9144000" cy="3817334"/>
          </a:xfrm>
        </p:spPr>
        <p:txBody>
          <a:bodyPr/>
          <a:lstStyle/>
          <a:p>
            <a:pPr marL="342900" indent="-342900" algn="l">
              <a:buFont typeface="Arial" panose="020B0604020202020204" pitchFamily="34" charset="0"/>
              <a:buChar char="•"/>
            </a:pPr>
            <a:r>
              <a:rPr lang="en-GB" dirty="0"/>
              <a:t>When we feel overwhelmed by life events/situations, our behaviour starts to change</a:t>
            </a:r>
          </a:p>
          <a:p>
            <a:pPr marL="342900" indent="-342900" algn="l">
              <a:buFont typeface="Arial" panose="020B0604020202020204" pitchFamily="34" charset="0"/>
              <a:buChar char="•"/>
            </a:pPr>
            <a:r>
              <a:rPr lang="en-GB" dirty="0"/>
              <a:t>Behaviour change usually has consequences on our emotional wellbeing and thoughts – this becomes a vicious cycle</a:t>
            </a:r>
          </a:p>
          <a:p>
            <a:pPr marL="342900" indent="-342900" algn="l">
              <a:buFont typeface="Arial" panose="020B0604020202020204" pitchFamily="34" charset="0"/>
              <a:buChar char="•"/>
            </a:pPr>
            <a:r>
              <a:rPr lang="en-GB" dirty="0"/>
              <a:t>A balance of routine, necessary and pleasurable activities in your day to life is pivotal to wellbeing</a:t>
            </a:r>
          </a:p>
          <a:p>
            <a:pPr marL="342900" indent="-342900" algn="l">
              <a:buFont typeface="Arial" panose="020B0604020202020204" pitchFamily="34" charset="0"/>
              <a:buChar char="•"/>
            </a:pPr>
            <a:r>
              <a:rPr lang="en-GB" dirty="0"/>
              <a:t>At times you are overwhelmed, try activity scheduling with the top tips</a:t>
            </a:r>
          </a:p>
          <a:p>
            <a:pPr marL="342900" indent="-342900" algn="l">
              <a:buFont typeface="Arial" panose="020B0604020202020204" pitchFamily="34" charset="0"/>
              <a:buChar char="•"/>
            </a:pPr>
            <a:r>
              <a:rPr lang="en-GB" dirty="0"/>
              <a:t>There is science behind motivation – use it!</a:t>
            </a:r>
          </a:p>
          <a:p>
            <a:pPr marL="342900" indent="-342900" algn="l">
              <a:buFont typeface="Arial" panose="020B0604020202020204" pitchFamily="34" charset="0"/>
              <a:buChar char="•"/>
            </a:pPr>
            <a:endParaRPr lang="en-GB" dirty="0"/>
          </a:p>
        </p:txBody>
      </p:sp>
    </p:spTree>
    <p:extLst>
      <p:ext uri="{BB962C8B-B14F-4D97-AF65-F5344CB8AC3E}">
        <p14:creationId xmlns:p14="http://schemas.microsoft.com/office/powerpoint/2010/main" val="6924845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20453" y="2221091"/>
            <a:ext cx="6751093" cy="643933"/>
          </a:xfrm>
        </p:spPr>
        <p:txBody>
          <a:bodyPr>
            <a:normAutofit/>
          </a:bodyPr>
          <a:lstStyle/>
          <a:p>
            <a:r>
              <a:rPr lang="en-GB" sz="4000" dirty="0">
                <a:solidFill>
                  <a:schemeClr val="accent1">
                    <a:lumMod val="75000"/>
                  </a:schemeClr>
                </a:solidFill>
              </a:rPr>
              <a:t>Questionnaire</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pic>
        <p:nvPicPr>
          <p:cNvPr id="2050" name="Picture 2" descr="Image result for thank you">
            <a:extLst>
              <a:ext uri="{FF2B5EF4-FFF2-40B4-BE49-F238E27FC236}">
                <a16:creationId xmlns:a16="http://schemas.microsoft.com/office/drawing/2014/main" id="{ECD968D7-B63C-4480-8708-D772FBC8BA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7633" y="3231145"/>
            <a:ext cx="3667125" cy="2571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76785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p:txBody>
          <a:bodyPr/>
          <a:lstStyle/>
          <a:p>
            <a:endParaRPr lang="en-GB"/>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5420369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p:txBody>
          <a:bodyPr/>
          <a:lstStyle/>
          <a:p>
            <a:endParaRPr lang="en-GB"/>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5083102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p:txBody>
          <a:bodyPr/>
          <a:lstStyle/>
          <a:p>
            <a:endParaRPr lang="en-GB"/>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3134458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Further Support</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The workshops are designed to be skills-focussed, rather than problem-centred. However, if any of today’s discussion or exercises cause you to experience distress, or you feel you need further support, you may wish to pursue further help </a:t>
            </a:r>
          </a:p>
          <a:p>
            <a:pPr marL="342900" indent="-342900" algn="l">
              <a:buFont typeface="Arial" panose="020B0604020202020204" pitchFamily="34" charset="0"/>
              <a:buChar char="•"/>
            </a:pPr>
            <a:r>
              <a:rPr lang="en-GB" dirty="0"/>
              <a:t>Services:</a:t>
            </a:r>
          </a:p>
          <a:p>
            <a:pPr marL="800100" lvl="1" indent="-342900" algn="l">
              <a:buFont typeface="Arial" panose="020B0604020202020204" pitchFamily="34" charset="0"/>
              <a:buChar char="•"/>
            </a:pPr>
            <a:r>
              <a:rPr lang="en-GB" dirty="0"/>
              <a:t>Accessing the Student Health and Wellbeing Service</a:t>
            </a:r>
          </a:p>
          <a:p>
            <a:pPr marL="800100" lvl="1" indent="-342900" algn="l">
              <a:buFont typeface="Arial" panose="020B0604020202020204" pitchFamily="34" charset="0"/>
              <a:buChar char="•"/>
            </a:pPr>
            <a:r>
              <a:rPr lang="en-GB" dirty="0"/>
              <a:t>Listening services such as the Nightline and the Samaritans</a:t>
            </a:r>
          </a:p>
          <a:p>
            <a:pPr marL="800100" lvl="1" indent="-342900" algn="l">
              <a:buFont typeface="Arial" panose="020B0604020202020204" pitchFamily="34" charset="0"/>
              <a:buChar char="•"/>
            </a:pPr>
            <a:r>
              <a:rPr lang="en-GB" dirty="0"/>
              <a:t>Evidence based therapy through NHS IAPT services (GP referral or self referral)</a:t>
            </a:r>
          </a:p>
        </p:txBody>
      </p:sp>
    </p:spTree>
    <p:extLst>
      <p:ext uri="{BB962C8B-B14F-4D97-AF65-F5344CB8AC3E}">
        <p14:creationId xmlns:p14="http://schemas.microsoft.com/office/powerpoint/2010/main" val="577450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fontScale="90000"/>
          </a:bodyPr>
          <a:lstStyle/>
          <a:p>
            <a:r>
              <a:rPr lang="en-GB" sz="4000" dirty="0">
                <a:solidFill>
                  <a:schemeClr val="accent1">
                    <a:lumMod val="75000"/>
                  </a:schemeClr>
                </a:solidFill>
              </a:rPr>
              <a:t>Why this workshop for undergraduate students?</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74568" y="1942929"/>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In our focus groups, undergraduate students reported to us they struggled to balance all of their university demands, e.g. studying, deadlines, socialising, hobbies etc, with this imbalance of ‘time vs activity’ causing stress</a:t>
            </a:r>
          </a:p>
          <a:p>
            <a:pPr marL="342900" indent="-342900" algn="l">
              <a:buFont typeface="Arial" panose="020B0604020202020204" pitchFamily="34" charset="0"/>
              <a:buChar char="•"/>
            </a:pPr>
            <a:r>
              <a:rPr lang="en-GB" dirty="0"/>
              <a:t>Struggles with motivation and procrastination</a:t>
            </a:r>
          </a:p>
        </p:txBody>
      </p:sp>
      <p:pic>
        <p:nvPicPr>
          <p:cNvPr id="7" name="Picture 6" descr="A picture containing sky, water, outdoor, ocean&#10;&#10;Description automatically generated">
            <a:extLst>
              <a:ext uri="{FF2B5EF4-FFF2-40B4-BE49-F238E27FC236}">
                <a16:creationId xmlns:a16="http://schemas.microsoft.com/office/drawing/2014/main" id="{C31CC9D3-329D-462F-906A-42481189AC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1987" y="4132092"/>
            <a:ext cx="3248025" cy="2162175"/>
          </a:xfrm>
          <a:prstGeom prst="rect">
            <a:avLst/>
          </a:prstGeom>
        </p:spPr>
      </p:pic>
    </p:spTree>
    <p:extLst>
      <p:ext uri="{BB962C8B-B14F-4D97-AF65-F5344CB8AC3E}">
        <p14:creationId xmlns:p14="http://schemas.microsoft.com/office/powerpoint/2010/main" val="722358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Goals for today</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74568" y="1942929"/>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Understand how we get caught in vicious cycles based on CBT principles</a:t>
            </a:r>
          </a:p>
          <a:p>
            <a:pPr marL="342900" indent="-342900" algn="l">
              <a:buFont typeface="Arial" panose="020B0604020202020204" pitchFamily="34" charset="0"/>
              <a:buChar char="•"/>
            </a:pPr>
            <a:r>
              <a:rPr lang="en-GB" dirty="0"/>
              <a:t>The science behind motivation and what we can do about it</a:t>
            </a:r>
          </a:p>
          <a:p>
            <a:pPr marL="342900" indent="-342900" algn="l">
              <a:buFont typeface="Arial" panose="020B0604020202020204" pitchFamily="34" charset="0"/>
              <a:buChar char="•"/>
            </a:pPr>
            <a:r>
              <a:rPr lang="en-GB" dirty="0"/>
              <a:t>Learn behavioural strategies/s based on evidence based CBT to schedule activities in a balanced way</a:t>
            </a:r>
          </a:p>
          <a:p>
            <a:pPr marL="342900" indent="-342900" algn="l">
              <a:buFont typeface="Arial" panose="020B0604020202020204" pitchFamily="34" charset="0"/>
              <a:buChar char="•"/>
            </a:pPr>
            <a:r>
              <a:rPr lang="en-GB" dirty="0"/>
              <a:t>Identify behaviours within each area of activity that are important to you, and mechanisms to ensure a balance is executed and maintained</a:t>
            </a:r>
          </a:p>
          <a:p>
            <a:pPr marL="342900" indent="-342900" algn="l">
              <a:buFont typeface="Arial" panose="020B0604020202020204" pitchFamily="34" charset="0"/>
              <a:buChar char="•"/>
            </a:pPr>
            <a:r>
              <a:rPr lang="en-GB" dirty="0"/>
              <a:t>Tips for </a:t>
            </a:r>
            <a:r>
              <a:rPr lang="en-GB" dirty="0" err="1"/>
              <a:t>procastination</a:t>
            </a:r>
            <a:endParaRPr lang="en-GB" dirty="0"/>
          </a:p>
        </p:txBody>
      </p:sp>
    </p:spTree>
    <p:extLst>
      <p:ext uri="{BB962C8B-B14F-4D97-AF65-F5344CB8AC3E}">
        <p14:creationId xmlns:p14="http://schemas.microsoft.com/office/powerpoint/2010/main" val="2349154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88906" y="2898832"/>
            <a:ext cx="6751093" cy="643933"/>
          </a:xfrm>
        </p:spPr>
        <p:txBody>
          <a:bodyPr>
            <a:normAutofit fontScale="90000"/>
          </a:bodyPr>
          <a:lstStyle/>
          <a:p>
            <a:r>
              <a:rPr lang="en-GB" sz="4000" dirty="0">
                <a:solidFill>
                  <a:schemeClr val="accent1">
                    <a:lumMod val="75000"/>
                  </a:schemeClr>
                </a:solidFill>
              </a:rPr>
              <a:t>Questionnaire</a:t>
            </a:r>
            <a:br>
              <a:rPr lang="en-GB" sz="4000" dirty="0">
                <a:solidFill>
                  <a:schemeClr val="accent1">
                    <a:lumMod val="75000"/>
                  </a:schemeClr>
                </a:solidFill>
              </a:rPr>
            </a:br>
            <a:br>
              <a:rPr lang="en-GB" sz="4000" dirty="0">
                <a:solidFill>
                  <a:schemeClr val="accent1">
                    <a:lumMod val="75000"/>
                  </a:schemeClr>
                </a:solidFill>
              </a:rPr>
            </a:br>
            <a:endParaRPr lang="en-GB" sz="4000" dirty="0">
              <a:solidFill>
                <a:schemeClr val="accent1">
                  <a:lumMod val="75000"/>
                </a:schemeClr>
              </a:solidFill>
            </a:endParaRP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715449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Subtitle 6">
            <a:extLst>
              <a:ext uri="{FF2B5EF4-FFF2-40B4-BE49-F238E27FC236}">
                <a16:creationId xmlns:a16="http://schemas.microsoft.com/office/drawing/2014/main" id="{963A04DF-A960-4865-BACE-B160DCAEF88D}"/>
              </a:ext>
            </a:extLst>
          </p:cNvPr>
          <p:cNvSpPr>
            <a:spLocks noGrp="1"/>
          </p:cNvSpPr>
          <p:nvPr>
            <p:ph type="subTitle" idx="1"/>
          </p:nvPr>
        </p:nvSpPr>
        <p:spPr>
          <a:xfrm>
            <a:off x="1524000" y="2038942"/>
            <a:ext cx="9144000" cy="3218858"/>
          </a:xfrm>
        </p:spPr>
        <p:txBody>
          <a:bodyPr>
            <a:normAutofit/>
          </a:bodyPr>
          <a:lstStyle/>
          <a:p>
            <a:pPr marL="342900" indent="-342900" algn="l">
              <a:buFont typeface="Arial" panose="020B0604020202020204" pitchFamily="34" charset="0"/>
              <a:buChar char="•"/>
            </a:pPr>
            <a:r>
              <a:rPr lang="en-GB" dirty="0"/>
              <a:t>Cognitive: refers to the thoughts you have about yourself, other people and the situations/events that take place around you. </a:t>
            </a:r>
          </a:p>
          <a:p>
            <a:pPr marL="342900" indent="-342900" algn="l">
              <a:buFont typeface="Arial" panose="020B0604020202020204" pitchFamily="34" charset="0"/>
              <a:buChar char="•"/>
            </a:pPr>
            <a:r>
              <a:rPr lang="en-GB" dirty="0"/>
              <a:t>Behavioural refers to what you do or don’t do because of how you are thinking or feeling</a:t>
            </a:r>
          </a:p>
          <a:p>
            <a:pPr marL="342900" indent="-342900" algn="l">
              <a:buFont typeface="Arial" panose="020B0604020202020204" pitchFamily="34" charset="0"/>
              <a:buChar char="•"/>
            </a:pPr>
            <a:r>
              <a:rPr lang="en-GB" dirty="0"/>
              <a:t>We will explore now how your thoughts, emotions and behaviours are interconnected and relate to situations/events you find yourself in. We call this the ‘vicious cycle’. </a:t>
            </a:r>
          </a:p>
        </p:txBody>
      </p:sp>
      <p:sp>
        <p:nvSpPr>
          <p:cNvPr id="8" name="Title 1">
            <a:extLst>
              <a:ext uri="{FF2B5EF4-FFF2-40B4-BE49-F238E27FC236}">
                <a16:creationId xmlns:a16="http://schemas.microsoft.com/office/drawing/2014/main" id="{4E63D394-9C7F-4A07-9622-97769817FE2E}"/>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What is CBT</a:t>
            </a:r>
          </a:p>
        </p:txBody>
      </p:sp>
    </p:spTree>
    <p:extLst>
      <p:ext uri="{BB962C8B-B14F-4D97-AF65-F5344CB8AC3E}">
        <p14:creationId xmlns:p14="http://schemas.microsoft.com/office/powerpoint/2010/main" val="3162876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Subtitle 4">
            <a:extLst>
              <a:ext uri="{FF2B5EF4-FFF2-40B4-BE49-F238E27FC236}">
                <a16:creationId xmlns:a16="http://schemas.microsoft.com/office/drawing/2014/main" id="{168D7907-7711-47D3-92F0-7EFBC0119D88}"/>
              </a:ext>
            </a:extLst>
          </p:cNvPr>
          <p:cNvSpPr>
            <a:spLocks noGrp="1"/>
          </p:cNvSpPr>
          <p:nvPr>
            <p:ph type="subTitle" idx="1"/>
          </p:nvPr>
        </p:nvSpPr>
        <p:spPr>
          <a:xfrm>
            <a:off x="1389334" y="2311686"/>
            <a:ext cx="9144000" cy="3590047"/>
          </a:xfrm>
        </p:spPr>
        <p:txBody>
          <a:bodyPr>
            <a:normAutofit/>
          </a:bodyPr>
          <a:lstStyle/>
          <a:p>
            <a:pPr marL="342900" indent="-342900" algn="l">
              <a:buFont typeface="Arial" panose="020B0604020202020204" pitchFamily="34" charset="0"/>
              <a:buChar char="•"/>
            </a:pPr>
            <a:r>
              <a:rPr lang="en-GB" dirty="0"/>
              <a:t>Unhelpful thoughts and behavioural responses to life’s events happen all the time</a:t>
            </a:r>
          </a:p>
          <a:p>
            <a:pPr marL="342900" indent="-342900" algn="l">
              <a:buFont typeface="Arial" panose="020B0604020202020204" pitchFamily="34" charset="0"/>
              <a:buChar char="•"/>
            </a:pPr>
            <a:r>
              <a:rPr lang="en-GB" dirty="0"/>
              <a:t>Depending on how the person responds to them, they can pass quickly or linger on, causing greater impact</a:t>
            </a:r>
          </a:p>
          <a:p>
            <a:pPr marL="342900" indent="-342900" algn="l">
              <a:buFont typeface="Arial" panose="020B0604020202020204" pitchFamily="34" charset="0"/>
              <a:buChar char="•"/>
            </a:pPr>
            <a:r>
              <a:rPr lang="en-GB" dirty="0"/>
              <a:t>Vicious cycles can occur, between what we think, how we feel and what we do</a:t>
            </a:r>
          </a:p>
          <a:p>
            <a:pPr marL="800100" lvl="1" indent="-342900" algn="l">
              <a:buFont typeface="Arial" panose="020B0604020202020204" pitchFamily="34" charset="0"/>
              <a:buChar char="•"/>
            </a:pPr>
            <a:r>
              <a:rPr lang="en-GB" dirty="0">
                <a:solidFill>
                  <a:srgbClr val="0070C0"/>
                </a:solidFill>
              </a:rPr>
              <a:t>Thoughts</a:t>
            </a:r>
            <a:r>
              <a:rPr lang="en-GB" dirty="0"/>
              <a:t>, </a:t>
            </a:r>
            <a:r>
              <a:rPr lang="en-GB" dirty="0">
                <a:solidFill>
                  <a:srgbClr val="FFC000"/>
                </a:solidFill>
              </a:rPr>
              <a:t>emotions</a:t>
            </a:r>
            <a:r>
              <a:rPr lang="en-GB" dirty="0"/>
              <a:t> and </a:t>
            </a:r>
            <a:r>
              <a:rPr lang="en-GB" dirty="0">
                <a:solidFill>
                  <a:srgbClr val="FF0000"/>
                </a:solidFill>
              </a:rPr>
              <a:t>behaviours</a:t>
            </a:r>
            <a:r>
              <a:rPr lang="en-GB" dirty="0"/>
              <a:t> </a:t>
            </a:r>
          </a:p>
          <a:p>
            <a:pPr marL="800100" lvl="1" indent="-342900" algn="l">
              <a:buFont typeface="Arial" panose="020B0604020202020204" pitchFamily="34" charset="0"/>
              <a:buChar char="•"/>
            </a:pPr>
            <a:r>
              <a:rPr lang="en-GB" dirty="0"/>
              <a:t>When these become unhelpful in response to a trigger, they can lead to difficulties with stress and other unwanted emotions (e.g. anxiety)</a:t>
            </a:r>
          </a:p>
          <a:p>
            <a:endParaRPr lang="en-GB" dirty="0"/>
          </a:p>
        </p:txBody>
      </p:sp>
      <p:sp>
        <p:nvSpPr>
          <p:cNvPr id="7" name="Title 1">
            <a:extLst>
              <a:ext uri="{FF2B5EF4-FFF2-40B4-BE49-F238E27FC236}">
                <a16:creationId xmlns:a16="http://schemas.microsoft.com/office/drawing/2014/main" id="{E70C26B9-9F91-44A0-9FA5-415268652161}"/>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Vicious Cycle</a:t>
            </a:r>
          </a:p>
        </p:txBody>
      </p:sp>
    </p:spTree>
    <p:extLst>
      <p:ext uri="{BB962C8B-B14F-4D97-AF65-F5344CB8AC3E}">
        <p14:creationId xmlns:p14="http://schemas.microsoft.com/office/powerpoint/2010/main" val="2069436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716</TotalTime>
  <Words>1790</Words>
  <Application>Microsoft Office PowerPoint</Application>
  <PresentationFormat>Widescreen</PresentationFormat>
  <Paragraphs>185</Paragraphs>
  <Slides>35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Calibri Light</vt:lpstr>
      <vt:lpstr>Office Theme</vt:lpstr>
      <vt:lpstr>Mind Management Skills Workshops</vt:lpstr>
      <vt:lpstr>PTTRC Mind Management Workshops</vt:lpstr>
      <vt:lpstr>Housekeeping</vt:lpstr>
      <vt:lpstr>Further Support</vt:lpstr>
      <vt:lpstr>Why this workshop for undergraduate students?</vt:lpstr>
      <vt:lpstr>Goals for today</vt:lpstr>
      <vt:lpstr>Questionnaire  </vt:lpstr>
      <vt:lpstr>What is CBT</vt:lpstr>
      <vt:lpstr>Vicious Cycle</vt:lpstr>
      <vt:lpstr>PowerPoint Presentation</vt:lpstr>
      <vt:lpstr>PowerPoint Presentation</vt:lpstr>
      <vt:lpstr>Understanding the Vicious Cycle</vt:lpstr>
      <vt:lpstr>PowerPoint Presentation</vt:lpstr>
      <vt:lpstr>PowerPoint Presentation</vt:lpstr>
      <vt:lpstr>Over to you</vt:lpstr>
      <vt:lpstr>The power of “noticing”</vt:lpstr>
      <vt:lpstr>Behaviour Reinforcement   The Science Behind Motivation</vt:lpstr>
      <vt:lpstr>The Science Behind Motivation</vt:lpstr>
      <vt:lpstr>The Science Behind Motivation</vt:lpstr>
      <vt:lpstr>Motivation…</vt:lpstr>
      <vt:lpstr>Exercise</vt:lpstr>
      <vt:lpstr>‘Striking The Balance’ Types of Behaviour</vt:lpstr>
      <vt:lpstr> Types of Behaviour  Exercise – using the handout, list as many behaviours as you can within each that you do/want to do</vt:lpstr>
      <vt:lpstr>Keep your Boat Afloat</vt:lpstr>
      <vt:lpstr>Consequences of ‘no balance’</vt:lpstr>
      <vt:lpstr>Striking The Balance</vt:lpstr>
      <vt:lpstr>Striking The Balance ‘Activity Scheduling’</vt:lpstr>
      <vt:lpstr>Tips for Activity Scheduling</vt:lpstr>
      <vt:lpstr>Exercise ‘Activity Scheduling’</vt:lpstr>
      <vt:lpstr>Feedback Questions??</vt:lpstr>
      <vt:lpstr>Summary</vt:lpstr>
      <vt:lpstr>Questionnaire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 Management Skills Workshops</dc:title>
  <dc:creator>Laura Stevenson</dc:creator>
  <cp:lastModifiedBy>Laura Stevenson</cp:lastModifiedBy>
  <cp:revision>47</cp:revision>
  <dcterms:created xsi:type="dcterms:W3CDTF">2020-10-08T15:28:21Z</dcterms:created>
  <dcterms:modified xsi:type="dcterms:W3CDTF">2022-03-18T16:09:21Z</dcterms:modified>
</cp:coreProperties>
</file>